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9" r:id="rId3"/>
    <p:sldId id="311" r:id="rId4"/>
    <p:sldId id="260" r:id="rId5"/>
    <p:sldId id="261" r:id="rId6"/>
    <p:sldId id="263" r:id="rId7"/>
    <p:sldId id="264" r:id="rId8"/>
    <p:sldId id="265" r:id="rId9"/>
    <p:sldId id="376" r:id="rId10"/>
    <p:sldId id="378" r:id="rId11"/>
    <p:sldId id="379" r:id="rId12"/>
    <p:sldId id="377" r:id="rId13"/>
    <p:sldId id="380" r:id="rId14"/>
    <p:sldId id="266" r:id="rId15"/>
    <p:sldId id="267" r:id="rId16"/>
    <p:sldId id="270" r:id="rId17"/>
    <p:sldId id="315" r:id="rId18"/>
    <p:sldId id="349" r:id="rId19"/>
    <p:sldId id="316" r:id="rId20"/>
    <p:sldId id="317" r:id="rId21"/>
    <p:sldId id="350" r:id="rId22"/>
    <p:sldId id="351" r:id="rId23"/>
    <p:sldId id="318" r:id="rId24"/>
    <p:sldId id="354" r:id="rId25"/>
    <p:sldId id="355" r:id="rId26"/>
    <p:sldId id="352" r:id="rId27"/>
    <p:sldId id="353" r:id="rId28"/>
    <p:sldId id="356" r:id="rId29"/>
    <p:sldId id="357" r:id="rId30"/>
    <p:sldId id="343" r:id="rId31"/>
    <p:sldId id="344" r:id="rId32"/>
    <p:sldId id="347" r:id="rId33"/>
    <p:sldId id="358" r:id="rId34"/>
    <p:sldId id="359" r:id="rId35"/>
    <p:sldId id="360" r:id="rId36"/>
    <p:sldId id="367" r:id="rId37"/>
    <p:sldId id="368" r:id="rId38"/>
    <p:sldId id="363" r:id="rId39"/>
    <p:sldId id="364" r:id="rId40"/>
    <p:sldId id="369" r:id="rId41"/>
    <p:sldId id="361" r:id="rId42"/>
    <p:sldId id="365" r:id="rId43"/>
    <p:sldId id="322" r:id="rId44"/>
    <p:sldId id="324" r:id="rId45"/>
    <p:sldId id="325" r:id="rId46"/>
    <p:sldId id="326" r:id="rId47"/>
    <p:sldId id="327" r:id="rId48"/>
    <p:sldId id="328" r:id="rId49"/>
    <p:sldId id="329" r:id="rId50"/>
    <p:sldId id="330" r:id="rId51"/>
    <p:sldId id="331" r:id="rId52"/>
    <p:sldId id="332" r:id="rId53"/>
    <p:sldId id="366" r:id="rId54"/>
    <p:sldId id="373" r:id="rId55"/>
    <p:sldId id="374" r:id="rId56"/>
    <p:sldId id="375" r:id="rId57"/>
    <p:sldId id="333" r:id="rId58"/>
    <p:sldId id="371" r:id="rId59"/>
    <p:sldId id="370" r:id="rId60"/>
    <p:sldId id="372" r:id="rId61"/>
    <p:sldId id="334" r:id="rId62"/>
    <p:sldId id="314" r:id="rId63"/>
    <p:sldId id="313" r:id="rId64"/>
  </p:sldIdLst>
  <p:sldSz cx="12192000" cy="6858000"/>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成熙" initials="李成熙"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4422"/>
    <a:srgbClr val="D74A4A"/>
    <a:srgbClr val="364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7" autoAdjust="0"/>
    <p:restoredTop sz="85121"/>
  </p:normalViewPr>
  <p:slideViewPr>
    <p:cSldViewPr snapToGrid="0">
      <p:cViewPr>
        <p:scale>
          <a:sx n="97" d="100"/>
          <a:sy n="97"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71"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356E2-C739-1546-BCBC-5BCF87CCE9BA}" type="datetimeFigureOut">
              <a:rPr lang="en-US" smtClean="0"/>
              <a:t>10/29/17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84698-1F0F-5541-961B-E23485930EC9}" type="slidenum">
              <a:rPr lang="en-US" smtClean="0"/>
              <a:t>‹#›</a:t>
            </a:fld>
            <a:endParaRPr lang="en-US"/>
          </a:p>
        </p:txBody>
      </p:sp>
    </p:spTree>
    <p:extLst>
      <p:ext uri="{BB962C8B-B14F-4D97-AF65-F5344CB8AC3E}">
        <p14:creationId xmlns:p14="http://schemas.microsoft.com/office/powerpoint/2010/main" val="98214798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a:t>
            </a:fld>
            <a:endParaRPr lang="en-US"/>
          </a:p>
        </p:txBody>
      </p:sp>
    </p:spTree>
    <p:extLst>
      <p:ext uri="{BB962C8B-B14F-4D97-AF65-F5344CB8AC3E}">
        <p14:creationId xmlns:p14="http://schemas.microsoft.com/office/powerpoint/2010/main" val="95655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作为一个又年青又穷的程序员，要思变</a:t>
            </a:r>
            <a:endParaRPr lang="en-US" altLang="zh-CN" dirty="0" smtClean="0"/>
          </a:p>
          <a:p>
            <a:r>
              <a:rPr lang="zh-CN" altLang="en-US" dirty="0" smtClean="0"/>
              <a:t>作为一个天天写代码没有夜生活的程序员，要思变</a:t>
            </a:r>
            <a:endParaRPr lang="en-US" altLang="zh-CN" dirty="0" smtClean="0"/>
          </a:p>
          <a:p>
            <a:r>
              <a:rPr lang="zh-CN" altLang="en-US" dirty="0" smtClean="0"/>
              <a:t>作为一个天天被人产品逼的程序员，更要思变。产品们天天花天酒地，跟女主播卿卿我我，更要思变。</a:t>
            </a:r>
            <a:endParaRPr lang="en-US" altLang="zh-CN" dirty="0" smtClean="0"/>
          </a:p>
          <a:p>
            <a:endParaRPr lang="en-US" dirty="0" smtClean="0"/>
          </a:p>
          <a:p>
            <a:r>
              <a:rPr lang="zh-CN" altLang="en-US" dirty="0" smtClean="0"/>
              <a:t>所以总得来说，作为一个穷苦逼程序，就一定要在瓶颈的时候求变。</a:t>
            </a:r>
            <a:endParaRPr lang="en-US" altLang="zh-CN" dirty="0" smtClean="0"/>
          </a:p>
          <a:p>
            <a:endParaRPr lang="en-US" altLang="zh-CN" dirty="0" smtClean="0"/>
          </a:p>
          <a:p>
            <a:r>
              <a:rPr lang="zh-CN" altLang="en-US" dirty="0" smtClean="0"/>
              <a:t>那求变，怎么变呢？是辞职？转项目？还是有别的更好的办法呢？</a:t>
            </a:r>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11</a:t>
            </a:fld>
            <a:endParaRPr lang="en-US"/>
          </a:p>
        </p:txBody>
      </p:sp>
    </p:spTree>
    <p:extLst>
      <p:ext uri="{BB962C8B-B14F-4D97-AF65-F5344CB8AC3E}">
        <p14:creationId xmlns:p14="http://schemas.microsoft.com/office/powerpoint/2010/main" val="573089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于是乎呢，当时我就想了一个方案，想做一个专项行动，</a:t>
            </a:r>
            <a:r>
              <a:rPr lang="zh-CN" altLang="en-US" sz="900" dirty="0" smtClean="0">
                <a:latin typeface="Microsoft YaHei" charset="-122"/>
                <a:ea typeface="Microsoft YaHei" charset="-122"/>
                <a:cs typeface="Microsoft YaHei" charset="-122"/>
              </a:rPr>
              <a:t>这个行动，感觉可以定个时间范围，还有行动代号。比如：</a:t>
            </a:r>
            <a:endParaRPr lang="en-US" altLang="zh-CN" sz="900" dirty="0" smtClean="0">
              <a:latin typeface="Microsoft YaHei" charset="-122"/>
              <a:ea typeface="Microsoft YaHei" charset="-122"/>
              <a:cs typeface="Microsoft YaHei" charset="-122"/>
            </a:endParaRPr>
          </a:p>
          <a:p>
            <a:r>
              <a:rPr lang="zh-CN" altLang="en-US" sz="900" dirty="0" smtClean="0">
                <a:latin typeface="Microsoft YaHei" charset="-122"/>
                <a:ea typeface="Microsoft YaHei" charset="-122"/>
                <a:cs typeface="Microsoft YaHei" charset="-122"/>
              </a:rPr>
              <a:t>代号：百日维新</a:t>
            </a:r>
            <a:endParaRPr lang="en-US" altLang="zh-CN" sz="900" dirty="0" smtClean="0">
              <a:latin typeface="Microsoft YaHei" charset="-122"/>
              <a:ea typeface="Microsoft YaHei" charset="-122"/>
              <a:cs typeface="Microsoft YaHei" charset="-122"/>
            </a:endParaRPr>
          </a:p>
          <a:p>
            <a:r>
              <a:rPr lang="zh-CN" altLang="en-US" sz="900" dirty="0" smtClean="0">
                <a:latin typeface="Microsoft YaHei" charset="-122"/>
                <a:ea typeface="Microsoft YaHei" charset="-122"/>
                <a:cs typeface="Microsoft YaHei" charset="-122"/>
              </a:rPr>
              <a:t>目标：</a:t>
            </a:r>
            <a:r>
              <a:rPr lang="en-US" altLang="zh-CN" sz="900" dirty="0" smtClean="0">
                <a:latin typeface="Microsoft YaHei" charset="-122"/>
                <a:ea typeface="Microsoft YaHei" charset="-122"/>
                <a:cs typeface="Microsoft YaHei" charset="-122"/>
              </a:rPr>
              <a:t>3</a:t>
            </a:r>
            <a:r>
              <a:rPr lang="zh-CN" altLang="en-US" sz="900" dirty="0" smtClean="0">
                <a:latin typeface="Microsoft YaHei" charset="-122"/>
                <a:ea typeface="Microsoft YaHei" charset="-122"/>
                <a:cs typeface="Microsoft YaHei" charset="-122"/>
              </a:rPr>
              <a:t>个月时间内，争取</a:t>
            </a:r>
            <a:r>
              <a:rPr lang="en-US" altLang="zh-CN" sz="900" dirty="0" smtClean="0">
                <a:latin typeface="Microsoft YaHei" charset="-122"/>
                <a:ea typeface="Microsoft YaHei" charset="-122"/>
                <a:cs typeface="Microsoft YaHei" charset="-122"/>
              </a:rPr>
              <a:t>7</a:t>
            </a:r>
            <a:r>
              <a:rPr lang="zh-CN" altLang="en-US" sz="900" dirty="0" smtClean="0">
                <a:latin typeface="Microsoft YaHei" charset="-122"/>
                <a:ea typeface="Microsoft YaHei" charset="-122"/>
                <a:cs typeface="Microsoft YaHei" charset="-122"/>
              </a:rPr>
              <a:t>个人也有从容应对业务，晚上有更多空闲时间做自由项，年终奖翻倍！</a:t>
            </a:r>
            <a:endParaRPr lang="en-US" altLang="zh-CN" sz="900" dirty="0" smtClean="0">
              <a:latin typeface="Microsoft YaHei" charset="-122"/>
              <a:ea typeface="Microsoft YaHei" charset="-122"/>
              <a:cs typeface="Microsoft YaHei" charset="-122"/>
            </a:endParaRPr>
          </a:p>
          <a:p>
            <a:endParaRPr lang="en-US" altLang="zh-CN" sz="900" dirty="0" smtClean="0">
              <a:latin typeface="Microsoft YaHei" charset="-122"/>
              <a:ea typeface="Microsoft YaHei" charset="-122"/>
              <a:cs typeface="Microsoft YaHei" charset="-122"/>
            </a:endParaRPr>
          </a:p>
          <a:p>
            <a:r>
              <a:rPr lang="zh-CN" altLang="en-US" sz="900" dirty="0" smtClean="0">
                <a:latin typeface="Microsoft YaHei" charset="-122"/>
                <a:ea typeface="Microsoft YaHei" charset="-122"/>
                <a:cs typeface="Microsoft YaHei" charset="-122"/>
              </a:rPr>
              <a:t>当时的项目组成员，包括今天的两位讲师，都说好，就这么干起来。</a:t>
            </a:r>
            <a:endParaRPr lang="en-US" altLang="zh-CN" sz="900" dirty="0" smtClean="0">
              <a:latin typeface="Microsoft YaHei" charset="-122"/>
              <a:ea typeface="Microsoft YaHei" charset="-122"/>
              <a:cs typeface="Microsoft YaHei" charset="-122"/>
            </a:endParaRPr>
          </a:p>
        </p:txBody>
      </p:sp>
      <p:sp>
        <p:nvSpPr>
          <p:cNvPr id="4" name="Slide Number Placeholder 3"/>
          <p:cNvSpPr>
            <a:spLocks noGrp="1"/>
          </p:cNvSpPr>
          <p:nvPr>
            <p:ph type="sldNum" sz="quarter" idx="10"/>
          </p:nvPr>
        </p:nvSpPr>
        <p:spPr/>
        <p:txBody>
          <a:bodyPr/>
          <a:lstStyle/>
          <a:p>
            <a:fld id="{2E484698-1F0F-5541-961B-E23485930EC9}" type="slidenum">
              <a:rPr lang="en-US" smtClean="0"/>
              <a:t>12</a:t>
            </a:fld>
            <a:endParaRPr lang="en-US"/>
          </a:p>
        </p:txBody>
      </p:sp>
    </p:spTree>
    <p:extLst>
      <p:ext uri="{BB962C8B-B14F-4D97-AF65-F5344CB8AC3E}">
        <p14:creationId xmlns:p14="http://schemas.microsoft.com/office/powerpoint/2010/main" val="78904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smtClean="0">
                <a:latin typeface="Microsoft YaHei" charset="-122"/>
                <a:ea typeface="Microsoft YaHei" charset="-122"/>
                <a:cs typeface="Microsoft YaHei" charset="-122"/>
              </a:rPr>
              <a:t>现在我们有了行动代号、有了行动时间点，有了行动人物</a:t>
            </a:r>
            <a:r>
              <a:rPr lang="zh-CN" altLang="en-US" sz="900" dirty="0" smtClean="0">
                <a:latin typeface="Microsoft YaHei" charset="-122"/>
                <a:ea typeface="Microsoft YaHei" charset="-122"/>
                <a:cs typeface="Microsoft YaHei" charset="-122"/>
              </a:rPr>
              <a:t>，感觉自己</a:t>
            </a:r>
            <a:r>
              <a:rPr lang="zh-CN" altLang="en-US" sz="900" dirty="0" smtClean="0">
                <a:latin typeface="Microsoft YaHei" charset="-122"/>
                <a:ea typeface="Microsoft YaHei" charset="-122"/>
                <a:cs typeface="Microsoft YaHei" charset="-122"/>
              </a:rPr>
              <a:t>就像武侠小说那样，想风风火火地干一场大事。但从瓶颈到优化，何从入手呢？比如说，对于一个项目，会有一些通用优化点，比说。。。。。</a:t>
            </a:r>
            <a:endParaRPr lang="en-US" altLang="zh-CN" sz="900" dirty="0" smtClean="0">
              <a:latin typeface="Microsoft YaHei" charset="-122"/>
              <a:ea typeface="Microsoft YaHei" charset="-122"/>
              <a:cs typeface="Microsoft YaHei" charset="-122"/>
            </a:endParaRPr>
          </a:p>
          <a:p>
            <a:endParaRPr lang="en-US" altLang="zh-CN" sz="900" dirty="0" smtClean="0">
              <a:latin typeface="Microsoft YaHei" charset="-122"/>
              <a:ea typeface="Microsoft YaHei" charset="-122"/>
              <a:cs typeface="Microsoft YaHei" charset="-122"/>
            </a:endParaRPr>
          </a:p>
          <a:p>
            <a:r>
              <a:rPr lang="zh-CN" altLang="en-US" sz="900" dirty="0" smtClean="0">
                <a:latin typeface="Microsoft YaHei" charset="-122"/>
                <a:ea typeface="Microsoft YaHei" charset="-122"/>
                <a:cs typeface="Microsoft YaHei" charset="-122"/>
              </a:rPr>
              <a:t>但不同业务又有不同的业务场景，因此我们要专对性地做一些专项行动，对某些薄弱环节做优化。比如说直播项目的运营活动非常丰富，占了我们很多人力，那我们就有必要做个专项行动去优化整个活动的开发流程、模式，在专项行动之后，看能不能减少投入的人力。</a:t>
            </a:r>
            <a:endParaRPr lang="en-US" altLang="zh-CN" sz="900" dirty="0" smtClean="0">
              <a:latin typeface="Microsoft YaHei" charset="-122"/>
              <a:ea typeface="Microsoft YaHei" charset="-122"/>
              <a:cs typeface="Microsoft YaHei" charset="-122"/>
            </a:endParaRPr>
          </a:p>
          <a:p>
            <a:endParaRPr lang="en-US" altLang="zh-CN" sz="900" dirty="0" smtClean="0">
              <a:latin typeface="Microsoft YaHei" charset="-122"/>
              <a:ea typeface="Microsoft YaHei" charset="-122"/>
              <a:cs typeface="Microsoft YaHei" charset="-122"/>
            </a:endParaRPr>
          </a:p>
          <a:p>
            <a:r>
              <a:rPr lang="zh-CN" altLang="en-US" sz="900" dirty="0" smtClean="0">
                <a:latin typeface="Microsoft YaHei" charset="-122"/>
                <a:ea typeface="Microsoft YaHei" charset="-122"/>
                <a:cs typeface="Microsoft YaHei" charset="-122"/>
              </a:rPr>
              <a:t>经过了这样的的一次百日的优化行动之后呢，我们就把过往的这套优化经验沉淀下来，日后只要接了新的项目，我们就按这套套路走，做些小调整，任何项目都能得心应手了。那这里所说的套路呢，经过不同的项目验证过之后，其实呢，就成为了一种习惯，一套制度了。</a:t>
            </a:r>
            <a:endParaRPr lang="en-US" altLang="zh-CN" sz="900" dirty="0" smtClean="0">
              <a:latin typeface="Microsoft YaHei" charset="-122"/>
              <a:ea typeface="Microsoft YaHei" charset="-122"/>
              <a:cs typeface="Microsoft YaHei" charset="-122"/>
            </a:endParaRPr>
          </a:p>
        </p:txBody>
      </p:sp>
      <p:sp>
        <p:nvSpPr>
          <p:cNvPr id="4" name="Slide Number Placeholder 3"/>
          <p:cNvSpPr>
            <a:spLocks noGrp="1"/>
          </p:cNvSpPr>
          <p:nvPr>
            <p:ph type="sldNum" sz="quarter" idx="10"/>
          </p:nvPr>
        </p:nvSpPr>
        <p:spPr/>
        <p:txBody>
          <a:bodyPr/>
          <a:lstStyle/>
          <a:p>
            <a:fld id="{2E484698-1F0F-5541-961B-E23485930EC9}" type="slidenum">
              <a:rPr lang="en-US" smtClean="0"/>
              <a:t>13</a:t>
            </a:fld>
            <a:endParaRPr lang="en-US"/>
          </a:p>
        </p:txBody>
      </p:sp>
    </p:spTree>
    <p:extLst>
      <p:ext uri="{BB962C8B-B14F-4D97-AF65-F5344CB8AC3E}">
        <p14:creationId xmlns:p14="http://schemas.microsoft.com/office/powerpoint/2010/main" val="115964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好，那讲完制度。轮到体系了。那体系是什么呢？</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14</a:t>
            </a:fld>
            <a:endParaRPr lang="en-US"/>
          </a:p>
        </p:txBody>
      </p:sp>
    </p:spTree>
    <p:extLst>
      <p:ext uri="{BB962C8B-B14F-4D97-AF65-F5344CB8AC3E}">
        <p14:creationId xmlns:p14="http://schemas.microsoft.com/office/powerpoint/2010/main" val="120527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比如说一个陆军的作战体系，</a:t>
            </a:r>
            <a:endParaRPr lang="en-US" altLang="zh-CN" dirty="0" smtClean="0"/>
          </a:p>
          <a:p>
            <a:r>
              <a:rPr lang="zh-CN" altLang="en-US" dirty="0" smtClean="0"/>
              <a:t>有侦察</a:t>
            </a:r>
            <a:r>
              <a:rPr lang="zh-CN" altLang="en-US" dirty="0"/>
              <a:t>、突击、主力步兵、</a:t>
            </a:r>
            <a:r>
              <a:rPr lang="zh-CN" altLang="en-US" dirty="0" smtClean="0"/>
              <a:t>后勤等多个系统。而且这些系统需要互相协同合作，才可以把陆军的作战体系的战斗力，最大的融合到一起。</a:t>
            </a:r>
            <a:endParaRPr lang="zh-CN" altLang="en-US" dirty="0"/>
          </a:p>
        </p:txBody>
      </p:sp>
    </p:spTree>
    <p:extLst>
      <p:ext uri="{BB962C8B-B14F-4D97-AF65-F5344CB8AC3E}">
        <p14:creationId xmlns:p14="http://schemas.microsoft.com/office/powerpoint/2010/main" val="145274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对于前端开发来说，它的开发体系，还有构成这个体系的系统是怎么样子的呢？整个体系分成三块，分别是开发环境、生产环境以及两个环境之间的衔接部份。那接下来，我会讲讲小团队是怎么样去搭建一套开发体系。不过由于时间关系，我们只会详细讲比较重要的部份。</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16</a:t>
            </a:fld>
            <a:endParaRPr lang="en-US"/>
          </a:p>
        </p:txBody>
      </p:sp>
    </p:spTree>
    <p:extLst>
      <p:ext uri="{BB962C8B-B14F-4D97-AF65-F5344CB8AC3E}">
        <p14:creationId xmlns:p14="http://schemas.microsoft.com/office/powerpoint/2010/main" val="113424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许多前端工程师其实并不是很关注我们的前端开发体系，这可能是因为自己所工作的团队、公司，无论好坏，基本都帮你搭好了。但如果我们需要成长为架构师，未来要创业，或者某天要临危受命，去带领一个全新的团队，前端开发体系都需要从头搭建。那如果你提前有这样的见识或者技能，那你操作起来就更为游刃有余。</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17</a:t>
            </a:fld>
            <a:endParaRPr lang="en-US"/>
          </a:p>
        </p:txBody>
      </p:sp>
    </p:spTree>
    <p:extLst>
      <p:ext uri="{BB962C8B-B14F-4D97-AF65-F5344CB8AC3E}">
        <p14:creationId xmlns:p14="http://schemas.microsoft.com/office/powerpoint/2010/main" val="48875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好，那我们开始进入开发体系的正题。</a:t>
            </a:r>
            <a:endParaRPr lang="en-US" altLang="zh-CN"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整个开发体系的首个环节，是开发环境，主要有三部份：</a:t>
            </a:r>
            <a:r>
              <a:rPr lang="zh-CN" altLang="en-US" sz="900" dirty="0" smtClean="0">
                <a:latin typeface="微软雅黑" panose="020B0503020204020204" pitchFamily="34" charset="-122"/>
                <a:ea typeface="微软雅黑" panose="020B0503020204020204" pitchFamily="34" charset="-122"/>
              </a:rPr>
              <a:t>脚手架与命令行、组件化、接口联调。其中，脚手架与命令行是重中之重。</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什么原因？</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程序员在开发的时候，大部份就是与脚手架命令行打交道，许多内部服务、性能优化手段都会以</a:t>
            </a:r>
            <a:r>
              <a:rPr lang="en-US" altLang="zh-CN" sz="900" dirty="0" smtClean="0">
                <a:latin typeface="微软雅黑" panose="020B0503020204020204" pitchFamily="34" charset="-122"/>
                <a:ea typeface="微软雅黑" panose="020B0503020204020204" pitchFamily="34" charset="-122"/>
              </a:rPr>
              <a:t>SDK</a:t>
            </a:r>
            <a:r>
              <a:rPr lang="zh-CN" altLang="en-US" sz="900" dirty="0" smtClean="0">
                <a:latin typeface="微软雅黑" panose="020B0503020204020204" pitchFamily="34" charset="-122"/>
                <a:ea typeface="微软雅黑" panose="020B0503020204020204" pitchFamily="34" charset="-122"/>
              </a:rPr>
              <a:t>、构建等的方式整合到脚手架之中。</a:t>
            </a:r>
          </a:p>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18</a:t>
            </a:fld>
            <a:endParaRPr lang="en-US"/>
          </a:p>
        </p:txBody>
      </p:sp>
    </p:spTree>
    <p:extLst>
      <p:ext uri="{BB962C8B-B14F-4D97-AF65-F5344CB8AC3E}">
        <p14:creationId xmlns:p14="http://schemas.microsoft.com/office/powerpoint/2010/main" val="138978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不过，在搭建脚手架之前，我们首先是要进行技术选型。一个团队业务的开发，离不开你选择的开发技术。</a:t>
            </a:r>
            <a:endParaRPr lang="en-US" altLang="zh-CN" dirty="0" smtClean="0"/>
          </a:p>
          <a:p>
            <a:endParaRPr lang="en-US" altLang="zh-CN" dirty="0" smtClean="0"/>
          </a:p>
          <a:p>
            <a:r>
              <a:rPr lang="zh-CN" altLang="en-US" dirty="0" smtClean="0"/>
              <a:t>是</a:t>
            </a:r>
            <a:r>
              <a:rPr lang="zh-CN" altLang="en-US" dirty="0" smtClean="0"/>
              <a:t>想用开发更方便的框架呢，还是兼容性更好的</a:t>
            </a:r>
            <a:r>
              <a:rPr lang="en-US" altLang="zh-CN" dirty="0" smtClean="0"/>
              <a:t>jQuery</a:t>
            </a:r>
            <a:r>
              <a:rPr lang="zh-CN" altLang="en-US" dirty="0" smtClean="0"/>
              <a:t>呢？</a:t>
            </a:r>
            <a:endParaRPr lang="en-US" altLang="zh-CN" dirty="0" smtClean="0"/>
          </a:p>
          <a:p>
            <a:endParaRPr lang="en-US" altLang="zh-CN" dirty="0" smtClean="0"/>
          </a:p>
          <a:p>
            <a:r>
              <a:rPr lang="zh-CN" altLang="en-US" dirty="0" smtClean="0"/>
              <a:t>页务的复杂度是否需要上</a:t>
            </a:r>
            <a:r>
              <a:rPr lang="en-US" altLang="zh-CN" dirty="0" smtClean="0"/>
              <a:t>redux/</a:t>
            </a:r>
            <a:r>
              <a:rPr lang="en-US" altLang="zh-CN" dirty="0" err="1" smtClean="0"/>
              <a:t>vuex</a:t>
            </a:r>
            <a:r>
              <a:rPr lang="zh-CN" altLang="en-US" dirty="0" smtClean="0"/>
              <a:t>这类数据管理库呢？是否需要做页面的路由呢</a:t>
            </a:r>
            <a:endParaRPr lang="en-US" altLang="zh-CN" dirty="0" smtClean="0"/>
          </a:p>
          <a:p>
            <a:endParaRPr lang="en-US" altLang="zh-CN" dirty="0" smtClean="0"/>
          </a:p>
          <a:p>
            <a:r>
              <a:rPr lang="zh-CN" altLang="en-US" dirty="0" smtClean="0"/>
              <a:t>根据业务的场景需要，是否要额外引入一些组件呢</a:t>
            </a:r>
            <a:endParaRPr lang="en-US" altLang="zh-CN" dirty="0" smtClean="0"/>
          </a:p>
          <a:p>
            <a:endParaRPr lang="en-US" altLang="zh-CN" dirty="0" smtClean="0"/>
          </a:p>
          <a:p>
            <a:r>
              <a:rPr lang="zh-CN" altLang="en-US" dirty="0" smtClean="0"/>
              <a:t>最后就是构建工具。</a:t>
            </a:r>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19</a:t>
            </a:fld>
            <a:endParaRPr lang="en-US"/>
          </a:p>
        </p:txBody>
      </p:sp>
    </p:spTree>
    <p:extLst>
      <p:ext uri="{BB962C8B-B14F-4D97-AF65-F5344CB8AC3E}">
        <p14:creationId xmlns:p14="http://schemas.microsoft.com/office/powerpoint/2010/main" val="2121998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技术选型后，就开始选择或者搭建你们的脚手架。</a:t>
            </a:r>
            <a:endParaRPr lang="en-US" altLang="zh-CN" dirty="0" smtClean="0"/>
          </a:p>
          <a:p>
            <a:endParaRPr lang="en-US" dirty="0" smtClean="0"/>
          </a:p>
          <a:p>
            <a:r>
              <a:rPr lang="zh-CN" altLang="en-US" dirty="0" smtClean="0"/>
              <a:t>如果团队统一了技术架构还好，那如果不是呢，又或是因为历史遗留、兼容性问题，会用不同的架构呢。那是否一种架构就用一套脚手架呢？</a:t>
            </a:r>
            <a:endParaRPr lang="en-US" altLang="zh-CN" dirty="0" smtClean="0"/>
          </a:p>
          <a:p>
            <a:endParaRPr lang="en-US" dirty="0" smtClean="0"/>
          </a:p>
          <a:p>
            <a:r>
              <a:rPr lang="zh-CN" altLang="en-US" dirty="0" smtClean="0"/>
              <a:t>比如我们团队，既有</a:t>
            </a:r>
            <a:r>
              <a:rPr lang="en-US" altLang="zh-CN" dirty="0" smtClean="0"/>
              <a:t>react,</a:t>
            </a:r>
            <a:r>
              <a:rPr lang="zh-CN" altLang="en-US" dirty="0" smtClean="0"/>
              <a:t> 又有</a:t>
            </a:r>
            <a:r>
              <a:rPr lang="en-US" altLang="zh-CN" dirty="0" err="1" smtClean="0"/>
              <a:t>vue</a:t>
            </a:r>
            <a:r>
              <a:rPr lang="zh-CN" altLang="en-US" dirty="0" smtClean="0"/>
              <a:t>，还有一些历史遗留的</a:t>
            </a:r>
            <a:r>
              <a:rPr lang="en-US" altLang="zh-CN" dirty="0" smtClean="0"/>
              <a:t>jQuery</a:t>
            </a:r>
            <a:r>
              <a:rPr lang="zh-CN" altLang="en-US" dirty="0" smtClean="0"/>
              <a:t>。</a:t>
            </a:r>
            <a:endParaRPr lang="en-US" altLang="zh-CN" dirty="0" smtClean="0"/>
          </a:p>
          <a:p>
            <a:endParaRPr lang="en-US" dirty="0" smtClean="0"/>
          </a:p>
          <a:p>
            <a:r>
              <a:rPr lang="zh-CN" altLang="en-US" dirty="0" smtClean="0"/>
              <a:t>我们开始的时候呢，也考虑过使用</a:t>
            </a:r>
            <a:r>
              <a:rPr lang="en-US" altLang="zh-CN" dirty="0" smtClean="0"/>
              <a:t>create-react-app</a:t>
            </a:r>
            <a:r>
              <a:rPr lang="zh-CN" altLang="en-US" dirty="0" smtClean="0"/>
              <a:t>或者</a:t>
            </a:r>
            <a:r>
              <a:rPr lang="en-US" altLang="zh-CN" dirty="0" err="1" smtClean="0"/>
              <a:t>vue</a:t>
            </a:r>
            <a:r>
              <a:rPr lang="en-US" altLang="zh-CN" dirty="0" smtClean="0"/>
              <a:t>-cli</a:t>
            </a:r>
            <a:r>
              <a:rPr lang="zh-CN" altLang="en-US" dirty="0" smtClean="0"/>
              <a:t>，它们的优势在于能够快速启动。</a:t>
            </a:r>
            <a:endParaRPr lang="en-US" altLang="zh-CN" dirty="0" smtClean="0"/>
          </a:p>
          <a:p>
            <a:endParaRPr lang="en-US" dirty="0" smtClean="0"/>
          </a:p>
          <a:p>
            <a:r>
              <a:rPr lang="zh-CN" altLang="en-US" dirty="0" smtClean="0"/>
              <a:t>但他们的问题也很多，</a:t>
            </a:r>
            <a:endParaRPr lang="en-US" altLang="zh-CN" dirty="0" smtClean="0"/>
          </a:p>
          <a:p>
            <a:endParaRPr lang="en-US" dirty="0" smtClean="0"/>
          </a:p>
          <a:p>
            <a:r>
              <a:rPr lang="en-US" altLang="zh-CN" sz="900" dirty="0" smtClean="0">
                <a:latin typeface="微软雅黑" panose="020B0503020204020204" pitchFamily="34" charset="-122"/>
                <a:ea typeface="微软雅黑" panose="020B0503020204020204" pitchFamily="34" charset="-122"/>
              </a:rPr>
              <a:t>1.</a:t>
            </a:r>
            <a:r>
              <a:rPr lang="zh-CN" altLang="en-US" sz="900" dirty="0" smtClean="0">
                <a:latin typeface="微软雅黑" panose="020B0503020204020204" pitchFamily="34" charset="-122"/>
                <a:ea typeface="微软雅黑" panose="020B0503020204020204" pitchFamily="34" charset="-122"/>
              </a:rPr>
              <a:t> 构建逻辑复杂难理解，做了很多的封装抽象</a:t>
            </a:r>
            <a:endParaRPr lang="en-US" altLang="zh-CN" sz="900" dirty="0" smtClean="0">
              <a:latin typeface="微软雅黑" panose="020B0503020204020204" pitchFamily="34" charset="-122"/>
              <a:ea typeface="微软雅黑" panose="020B0503020204020204" pitchFamily="34" charset="-122"/>
            </a:endParaRPr>
          </a:p>
          <a:p>
            <a:r>
              <a:rPr lang="en-US" altLang="zh-CN" sz="900" dirty="0" smtClean="0">
                <a:latin typeface="微软雅黑" panose="020B0503020204020204" pitchFamily="34" charset="-122"/>
                <a:ea typeface="微软雅黑" panose="020B0503020204020204" pitchFamily="34" charset="-122"/>
              </a:rPr>
              <a:t>2.</a:t>
            </a:r>
            <a:r>
              <a:rPr lang="zh-CN" altLang="en-US" sz="900" dirty="0" smtClean="0">
                <a:latin typeface="微软雅黑" panose="020B0503020204020204" pitchFamily="34" charset="-122"/>
                <a:ea typeface="微软雅黑" panose="020B0503020204020204" pitchFamily="34" charset="-122"/>
              </a:rPr>
              <a:t> 构建性能一般，并没有做特别的优化，页面一多构建速度就变慢</a:t>
            </a:r>
            <a:endParaRPr lang="en-US" altLang="zh-CN" sz="900" dirty="0" smtClean="0">
              <a:latin typeface="微软雅黑" panose="020B0503020204020204" pitchFamily="34" charset="-122"/>
              <a:ea typeface="微软雅黑" panose="020B0503020204020204" pitchFamily="34" charset="-122"/>
            </a:endParaRPr>
          </a:p>
          <a:p>
            <a:r>
              <a:rPr lang="en-US" altLang="zh-CN" sz="900" dirty="0" smtClean="0">
                <a:latin typeface="微软雅黑" panose="020B0503020204020204" pitchFamily="34" charset="-122"/>
                <a:ea typeface="微软雅黑" panose="020B0503020204020204" pitchFamily="34" charset="-122"/>
              </a:rPr>
              <a:t>3.</a:t>
            </a:r>
            <a:r>
              <a:rPr lang="zh-CN" altLang="en-US" sz="900" dirty="0" smtClean="0">
                <a:latin typeface="微软雅黑" panose="020B0503020204020204" pitchFamily="34" charset="-122"/>
                <a:ea typeface="微软雅黑" panose="020B0503020204020204" pitchFamily="34" charset="-122"/>
              </a:rPr>
              <a:t> 两者体验完全不同</a:t>
            </a:r>
            <a:endParaRPr lang="en-US" altLang="zh-CN" sz="900" dirty="0" smtClean="0">
              <a:latin typeface="微软雅黑" panose="020B0503020204020204" pitchFamily="34" charset="-122"/>
              <a:ea typeface="微软雅黑" panose="020B0503020204020204" pitchFamily="34" charset="-122"/>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20</a:t>
            </a:fld>
            <a:endParaRPr lang="en-US"/>
          </a:p>
        </p:txBody>
      </p:sp>
    </p:spTree>
    <p:extLst>
      <p:ext uri="{BB962C8B-B14F-4D97-AF65-F5344CB8AC3E}">
        <p14:creationId xmlns:p14="http://schemas.microsoft.com/office/powerpoint/2010/main" val="196392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3</a:t>
            </a:fld>
            <a:endParaRPr lang="en-US"/>
          </a:p>
        </p:txBody>
      </p:sp>
    </p:spTree>
    <p:extLst>
      <p:ext uri="{BB962C8B-B14F-4D97-AF65-F5344CB8AC3E}">
        <p14:creationId xmlns:p14="http://schemas.microsoft.com/office/powerpoint/2010/main" val="154991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鉴于我们团队自己的情况，我们决定统一我们自己的脚手架与命令行工具。于是我们研发了一套叫做</a:t>
            </a:r>
            <a:r>
              <a:rPr lang="en-US" altLang="zh-CN" dirty="0" err="1" smtClean="0"/>
              <a:t>steamerjs</a:t>
            </a:r>
            <a:r>
              <a:rPr lang="zh-CN" altLang="en-US" dirty="0" smtClean="0"/>
              <a:t>的脚手架工具。</a:t>
            </a:r>
            <a:endParaRPr lang="en-US" altLang="zh-CN" dirty="0" smtClean="0"/>
          </a:p>
          <a:p>
            <a:endParaRPr lang="en-US" altLang="zh-CN" dirty="0" smtClean="0"/>
          </a:p>
          <a:p>
            <a:r>
              <a:rPr lang="zh-CN" altLang="en-US" dirty="0" smtClean="0"/>
              <a:t>这套脚手架当时就是为了应对不同场景所做的工具，对应不同创业公司不同小团队来说，也有借鉴意义。</a:t>
            </a:r>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21</a:t>
            </a:fld>
            <a:endParaRPr lang="en-US"/>
          </a:p>
        </p:txBody>
      </p:sp>
    </p:spTree>
    <p:extLst>
      <p:ext uri="{BB962C8B-B14F-4D97-AF65-F5344CB8AC3E}">
        <p14:creationId xmlns:p14="http://schemas.microsoft.com/office/powerpoint/2010/main" val="14432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steamerjs</a:t>
            </a:r>
            <a:r>
              <a:rPr lang="zh-CN" altLang="en-US" dirty="0" smtClean="0"/>
              <a:t>主要是分为命令行与脚手架两部份。</a:t>
            </a:r>
            <a:endParaRPr lang="en-US" altLang="zh-CN" dirty="0" smtClean="0"/>
          </a:p>
          <a:p>
            <a:endParaRPr lang="en-US" altLang="zh-CN" dirty="0" smtClean="0"/>
          </a:p>
          <a:p>
            <a:r>
              <a:rPr lang="zh-CN" altLang="en-US" dirty="0" smtClean="0"/>
              <a:t>命令行主要是以插件的形式，针对不同的场景，有不同的命令行，比方说安装更新脚手架，会由专门一个命令行插件处理。</a:t>
            </a:r>
            <a:endParaRPr lang="en-US" altLang="zh-CN" dirty="0" smtClean="0"/>
          </a:p>
          <a:p>
            <a:endParaRPr lang="en-US" altLang="zh-CN" dirty="0" smtClean="0"/>
          </a:p>
          <a:p>
            <a:r>
              <a:rPr lang="zh-CN" altLang="en-US" dirty="0" smtClean="0"/>
              <a:t>脚手架在基于不同框架的情况下，做了项目脚手架和组件开发脚手架。而且有在</a:t>
            </a:r>
            <a:r>
              <a:rPr lang="en-US" altLang="zh-CN" dirty="0" err="1" smtClean="0"/>
              <a:t>webpack</a:t>
            </a:r>
            <a:r>
              <a:rPr lang="zh-CN" altLang="en-US" dirty="0" smtClean="0"/>
              <a:t>的基础上，做了一些优化。所以比</a:t>
            </a:r>
            <a:r>
              <a:rPr lang="en-US" altLang="zh-CN" dirty="0" smtClean="0"/>
              <a:t>create-react-app</a:t>
            </a:r>
            <a:r>
              <a:rPr lang="zh-CN" altLang="en-US" dirty="0" smtClean="0"/>
              <a:t>和</a:t>
            </a:r>
            <a:r>
              <a:rPr lang="en-US" altLang="zh-CN" dirty="0" err="1" smtClean="0"/>
              <a:t>vue</a:t>
            </a:r>
            <a:r>
              <a:rPr lang="en-US" altLang="zh-CN" dirty="0" smtClean="0"/>
              <a:t>-cli</a:t>
            </a:r>
            <a:r>
              <a:rPr lang="zh-CN" altLang="en-US" dirty="0" smtClean="0"/>
              <a:t>的构建性能要更为出色。</a:t>
            </a:r>
            <a:endParaRPr lang="en-US" altLang="zh-CN" dirty="0" smtClean="0"/>
          </a:p>
          <a:p>
            <a:r>
              <a:rPr lang="zh-CN" altLang="en-US" dirty="0" smtClean="0"/>
              <a:t>而且构建的配置，无论什么框架，都有一定的约定，熟悉之后，可以快速上手。</a:t>
            </a:r>
            <a:endParaRPr lang="en-US" altLang="zh-CN" dirty="0" smtClean="0"/>
          </a:p>
          <a:p>
            <a:endParaRPr lang="en-US" dirty="0" smtClean="0"/>
          </a:p>
          <a:p>
            <a:r>
              <a:rPr lang="zh-CN" altLang="en-US" dirty="0" smtClean="0"/>
              <a:t>无论是命令行还是脚手架，都可以基于一定的规范开发新的命令行插件和脚手架，因此也具有比较好的扩展性。</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22</a:t>
            </a:fld>
            <a:endParaRPr lang="en-US"/>
          </a:p>
        </p:txBody>
      </p:sp>
    </p:spTree>
    <p:extLst>
      <p:ext uri="{BB962C8B-B14F-4D97-AF65-F5344CB8AC3E}">
        <p14:creationId xmlns:p14="http://schemas.microsoft.com/office/powerpoint/2010/main" val="112878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不过总地来说，虽然</a:t>
            </a:r>
            <a:r>
              <a:rPr lang="en-US" altLang="zh-CN" dirty="0" err="1" smtClean="0"/>
              <a:t>steamerjs</a:t>
            </a:r>
            <a:r>
              <a:rPr lang="zh-CN" altLang="en-US" dirty="0" smtClean="0"/>
              <a:t>有命令行和脚手架，但这些命令主要也是围绕脚手架的一些服务，或者打通一些内部系统来做的，核心主要也是脚手架，那我们来重点看看脚手架的搭建需要考量的</a:t>
            </a:r>
            <a:r>
              <a:rPr lang="en-US" altLang="zh-CN" dirty="0" smtClean="0"/>
              <a:t>5</a:t>
            </a:r>
            <a:r>
              <a:rPr lang="zh-CN" altLang="en-US" dirty="0" smtClean="0"/>
              <a:t>大要素。</a:t>
            </a:r>
            <a:endParaRPr lang="en-US" altLang="zh-CN" dirty="0" smtClean="0"/>
          </a:p>
          <a:p>
            <a:endParaRPr lang="en-US" dirty="0" smtClean="0"/>
          </a:p>
          <a:p>
            <a:r>
              <a:rPr lang="zh-CN" altLang="en-US" dirty="0" smtClean="0"/>
              <a:t>你们知道脚手架搭建需要考量的</a:t>
            </a:r>
            <a:r>
              <a:rPr lang="en-US" altLang="zh-CN" dirty="0" smtClean="0"/>
              <a:t>5</a:t>
            </a:r>
            <a:r>
              <a:rPr lang="zh-CN" altLang="en-US" dirty="0" smtClean="0"/>
              <a:t>大要素是什么吗？答中有奖哦</a:t>
            </a:r>
            <a:r>
              <a:rPr lang="zh-CN" altLang="en-US" dirty="0" smtClean="0"/>
              <a:t>。</a:t>
            </a:r>
            <a:endParaRPr lang="en-US" altLang="zh-CN" dirty="0" smtClean="0"/>
          </a:p>
          <a:p>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 快速部署与更新</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团队约定</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快速配置</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页面性能</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微软雅黑" panose="020B0503020204020204" pitchFamily="34" charset="-122"/>
                <a:ea typeface="微软雅黑" panose="020B0503020204020204" pitchFamily="34" charset="-122"/>
              </a:rPr>
              <a:t>构建性能</a:t>
            </a: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23</a:t>
            </a:fld>
            <a:endParaRPr lang="en-US"/>
          </a:p>
        </p:txBody>
      </p:sp>
    </p:spTree>
    <p:extLst>
      <p:ext uri="{BB962C8B-B14F-4D97-AF65-F5344CB8AC3E}">
        <p14:creationId xmlns:p14="http://schemas.microsoft.com/office/powerpoint/2010/main" val="1850674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第一大要素，就是脚手架可以快速部署与更新。这一块需要依赖于</a:t>
            </a:r>
            <a:r>
              <a:rPr lang="en-US" altLang="zh-CN" dirty="0" err="1" smtClean="0"/>
              <a:t>steamerjs</a:t>
            </a:r>
            <a:r>
              <a:rPr lang="zh-CN" altLang="en-US" dirty="0" smtClean="0"/>
              <a:t>的</a:t>
            </a:r>
            <a:r>
              <a:rPr lang="zh-CN" altLang="en-US" dirty="0" smtClean="0"/>
              <a:t>命令行。</a:t>
            </a:r>
            <a:r>
              <a:rPr lang="en-US" altLang="zh-CN" dirty="0" err="1" smtClean="0"/>
              <a:t>steamerjs</a:t>
            </a:r>
            <a:r>
              <a:rPr lang="zh-CN" altLang="en-US" dirty="0" smtClean="0"/>
              <a:t>命令行插件机制的设计理念是即装即用。就像图片的插版一样，安装了，就可以马上用了。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24</a:t>
            </a:fld>
            <a:endParaRPr lang="zh-CN" altLang="en-US"/>
          </a:p>
        </p:txBody>
      </p:sp>
    </p:spTree>
    <p:extLst>
      <p:ext uri="{BB962C8B-B14F-4D97-AF65-F5344CB8AC3E}">
        <p14:creationId xmlns:p14="http://schemas.microsoft.com/office/powerpoint/2010/main" val="1709127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steamerjs</a:t>
            </a:r>
            <a:r>
              <a:rPr lang="zh-CN" altLang="en-US" dirty="0" smtClean="0"/>
              <a:t>的脚手架命令除了可以帮你一键生成项目，以及一键基于模板生成页面，</a:t>
            </a:r>
            <a:endParaRPr lang="en-US" altLang="zh-CN" dirty="0" smtClean="0"/>
          </a:p>
          <a:p>
            <a:r>
              <a:rPr lang="zh-CN" altLang="en-US" dirty="0" smtClean="0"/>
              <a:t>它跟其它脚手架不同的一点在于，</a:t>
            </a:r>
            <a:r>
              <a:rPr lang="en-US" altLang="zh-CN" dirty="0" smtClean="0"/>
              <a:t>steamer</a:t>
            </a:r>
            <a:r>
              <a:rPr lang="zh-CN" altLang="en-US" dirty="0" smtClean="0"/>
              <a:t>系列脚手架还提供一键更新方案，让你迅速为旧项目用上最新的技术。</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25</a:t>
            </a:fld>
            <a:endParaRPr lang="zh-CN" altLang="en-US"/>
          </a:p>
        </p:txBody>
      </p:sp>
    </p:spTree>
    <p:extLst>
      <p:ext uri="{BB962C8B-B14F-4D97-AF65-F5344CB8AC3E}">
        <p14:creationId xmlns:p14="http://schemas.microsoft.com/office/powerpoint/2010/main" val="1552233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2</a:t>
            </a:r>
            <a:r>
              <a:rPr lang="zh-CN" altLang="en-US" dirty="0" smtClean="0"/>
              <a:t>点，团队约定。</a:t>
            </a:r>
            <a:endParaRPr lang="en-US" altLang="zh-CN" dirty="0" smtClean="0"/>
          </a:p>
          <a:p>
            <a:endParaRPr lang="en-US" altLang="zh-CN" dirty="0" smtClean="0"/>
          </a:p>
          <a:p>
            <a:r>
              <a:rPr lang="en-US" altLang="zh-CN" dirty="0" smtClean="0"/>
              <a:t>Steamer</a:t>
            </a:r>
            <a:r>
              <a:rPr lang="zh-CN" altLang="en-US" dirty="0" smtClean="0"/>
              <a:t>的脚手架分别</a:t>
            </a:r>
            <a:r>
              <a:rPr lang="zh-CN" altLang="en-US" baseline="0" dirty="0" smtClean="0"/>
              <a:t>由构建工具和框架组成。</a:t>
            </a:r>
            <a:endParaRPr lang="en-US" altLang="zh-CN" baseline="0" dirty="0" smtClean="0"/>
          </a:p>
          <a:p>
            <a:r>
              <a:rPr lang="zh-CN" altLang="en-US" baseline="0" dirty="0" smtClean="0"/>
              <a:t>构建工具方面，我们会做好构建的配置和优化，提高构建效率，同时做一些基础的页面优化。</a:t>
            </a:r>
            <a:endParaRPr lang="en-US" altLang="zh-CN" baseline="0" dirty="0" smtClean="0"/>
          </a:p>
          <a:p>
            <a:endParaRPr lang="en-US" altLang="zh-CN" baseline="0" dirty="0" smtClean="0"/>
          </a:p>
          <a:p>
            <a:r>
              <a:rPr lang="zh-CN" altLang="en-US" baseline="0" dirty="0" smtClean="0"/>
              <a:t>其次，我们在做好定好目录规范、数据处理方案、组件开发流程之后，我们会依据业务场景做好模板的整理沉淀。</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26</a:t>
            </a:fld>
            <a:endParaRPr lang="zh-CN" altLang="en-US"/>
          </a:p>
        </p:txBody>
      </p:sp>
    </p:spTree>
    <p:extLst>
      <p:ext uri="{BB962C8B-B14F-4D97-AF65-F5344CB8AC3E}">
        <p14:creationId xmlns:p14="http://schemas.microsoft.com/office/powerpoint/2010/main" val="1218452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那这种模板跟传统的页面脚手架模板有何不同呢？</a:t>
            </a:r>
            <a:endParaRPr lang="en-US" altLang="zh-CN" dirty="0" smtClean="0"/>
          </a:p>
          <a:p>
            <a:r>
              <a:rPr lang="zh-CN" altLang="en-US" dirty="0" smtClean="0"/>
              <a:t>传统的脚手架，项目与模板是一对一的关系，而且这种模板我们将之称为启动型模板。它纯粹就是给你部署一个页面，能打开，能用，基础设施安装好。</a:t>
            </a:r>
            <a:endParaRPr lang="en-US" altLang="zh-CN" dirty="0" smtClean="0"/>
          </a:p>
          <a:p>
            <a:endParaRPr lang="en-US" altLang="zh-CN" dirty="0" smtClean="0"/>
          </a:p>
          <a:p>
            <a:r>
              <a:rPr lang="zh-CN" altLang="en-US" dirty="0" smtClean="0"/>
              <a:t>但</a:t>
            </a:r>
            <a:r>
              <a:rPr lang="en-US" altLang="zh-CN" dirty="0" smtClean="0"/>
              <a:t>Steamer</a:t>
            </a:r>
            <a:r>
              <a:rPr lang="zh-CN" altLang="en-US" dirty="0" smtClean="0"/>
              <a:t>的脚手架中，项目与模板是</a:t>
            </a:r>
            <a:r>
              <a:rPr lang="en-US" altLang="zh-CN" dirty="0" smtClean="0"/>
              <a:t>1</a:t>
            </a:r>
            <a:r>
              <a:rPr lang="zh-CN" altLang="en-US" dirty="0" smtClean="0"/>
              <a:t>对</a:t>
            </a:r>
            <a:r>
              <a:rPr lang="en-US" altLang="zh-CN" dirty="0" smtClean="0"/>
              <a:t>N</a:t>
            </a:r>
            <a:r>
              <a:rPr lang="zh-CN" altLang="en-US" dirty="0" smtClean="0"/>
              <a:t>的，就是</a:t>
            </a:r>
            <a:r>
              <a:rPr lang="en-US" altLang="zh-CN" dirty="0" smtClean="0"/>
              <a:t>1</a:t>
            </a:r>
            <a:r>
              <a:rPr lang="zh-CN" altLang="en-US" dirty="0" smtClean="0"/>
              <a:t>个脚手架含有多个模板，而且必须是融入最佳实践的模板。因为你一个项目可能有各种各样的场景，有要做列表页的、有做</a:t>
            </a:r>
            <a:r>
              <a:rPr lang="en-US" altLang="zh-CN" dirty="0" smtClean="0"/>
              <a:t>PWA</a:t>
            </a:r>
            <a:r>
              <a:rPr lang="zh-CN" altLang="en-US" dirty="0" smtClean="0"/>
              <a:t>，有做复杂</a:t>
            </a:r>
            <a:r>
              <a:rPr lang="en-US" altLang="zh-CN" dirty="0" smtClean="0"/>
              <a:t>SPA</a:t>
            </a:r>
            <a:r>
              <a:rPr lang="zh-CN" altLang="en-US" dirty="0" smtClean="0"/>
              <a:t>的等等。各个模板有自己的目录规范、有自己数据处理的方案，有自己依赖的一些常用组件。</a:t>
            </a:r>
            <a:endParaRPr lang="en-US" altLang="zh-CN" dirty="0" smtClean="0"/>
          </a:p>
          <a:p>
            <a:endParaRPr lang="en-US" altLang="zh-CN" dirty="0" smtClean="0"/>
          </a:p>
          <a:p>
            <a:r>
              <a:rPr lang="zh-CN" altLang="en-US" dirty="0" smtClean="0"/>
              <a:t>因此，</a:t>
            </a:r>
            <a:r>
              <a:rPr lang="en-US" altLang="zh-CN" dirty="0" smtClean="0"/>
              <a:t>Steamer</a:t>
            </a:r>
            <a:r>
              <a:rPr lang="zh-CN" altLang="en-US" dirty="0" smtClean="0"/>
              <a:t>的脚手架的模板积淀方式，让你不仅可以应对各种业务场景，而且只要基于模板的最佳实践，便可以做出性能优秀的页面。而且，在做一些优化点的时候，能控制在</a:t>
            </a:r>
            <a:r>
              <a:rPr lang="en-US" altLang="zh-CN" dirty="0" smtClean="0"/>
              <a:t>1</a:t>
            </a:r>
            <a:r>
              <a:rPr lang="zh-CN" altLang="en-US" dirty="0" smtClean="0"/>
              <a:t> </a:t>
            </a:r>
            <a:r>
              <a:rPr lang="mr-IN" altLang="zh-CN" dirty="0" smtClean="0"/>
              <a:t>–</a:t>
            </a:r>
            <a:r>
              <a:rPr lang="zh-CN" altLang="en-US" dirty="0" smtClean="0"/>
              <a:t> </a:t>
            </a:r>
            <a:r>
              <a:rPr lang="en-US" altLang="zh-CN" dirty="0" smtClean="0"/>
              <a:t>2</a:t>
            </a:r>
            <a:r>
              <a:rPr lang="zh-CN" altLang="en-US" dirty="0" smtClean="0"/>
              <a:t>小时。举个例子，之前做项目的</a:t>
            </a:r>
            <a:r>
              <a:rPr lang="en-US" altLang="zh-CN" dirty="0" err="1" smtClean="0"/>
              <a:t>pwa</a:t>
            </a:r>
            <a:r>
              <a:rPr lang="zh-CN" altLang="en-US" dirty="0" smtClean="0"/>
              <a:t>，团队的一位小鲜肉，基于一个项目，花费</a:t>
            </a:r>
            <a:r>
              <a:rPr lang="en-US" altLang="zh-CN" dirty="0" smtClean="0"/>
              <a:t>2</a:t>
            </a:r>
            <a:r>
              <a:rPr lang="zh-CN" altLang="en-US" dirty="0" smtClean="0"/>
              <a:t>天时间改构建，做了一个不通用的</a:t>
            </a:r>
            <a:r>
              <a:rPr lang="en-US" altLang="zh-CN" dirty="0" err="1" smtClean="0"/>
              <a:t>pwa</a:t>
            </a:r>
            <a:r>
              <a:rPr lang="zh-CN" altLang="en-US" dirty="0" smtClean="0"/>
              <a:t>方案。而用了</a:t>
            </a:r>
            <a:r>
              <a:rPr lang="en-US" altLang="zh-CN" dirty="0" smtClean="0"/>
              <a:t>steamer</a:t>
            </a:r>
            <a:r>
              <a:rPr lang="zh-CN" altLang="en-US" dirty="0" smtClean="0"/>
              <a:t>脚手架，已经帮你配置好了，直接生成支持</a:t>
            </a:r>
            <a:r>
              <a:rPr lang="en-US" altLang="zh-CN" dirty="0" err="1" smtClean="0"/>
              <a:t>pwa</a:t>
            </a:r>
            <a:r>
              <a:rPr lang="zh-CN" altLang="en-US" dirty="0" smtClean="0"/>
              <a:t>的页面</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27</a:t>
            </a:fld>
            <a:endParaRPr lang="zh-CN" altLang="en-US"/>
          </a:p>
        </p:txBody>
      </p:sp>
    </p:spTree>
    <p:extLst>
      <p:ext uri="{BB962C8B-B14F-4D97-AF65-F5344CB8AC3E}">
        <p14:creationId xmlns:p14="http://schemas.microsoft.com/office/powerpoint/2010/main" val="1063565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与市面许多脚手架不同</a:t>
            </a:r>
            <a:r>
              <a:rPr lang="zh-CN" altLang="en-US" baseline="0" dirty="0" smtClean="0"/>
              <a:t>，</a:t>
            </a:r>
            <a:r>
              <a:rPr lang="en-US" altLang="zh-CN" baseline="0" dirty="0" err="1" smtClean="0"/>
              <a:t>steamerjs</a:t>
            </a:r>
            <a:r>
              <a:rPr lang="zh-CN" altLang="en-US" baseline="0" dirty="0" smtClean="0"/>
              <a:t>还提供</a:t>
            </a:r>
            <a:r>
              <a:rPr lang="zh-CN" altLang="en-US" baseline="0" dirty="0" smtClean="0"/>
              <a:t>了一些快速配置方式，那样开发者对于一些功能，可以快速配置进行支持，而不需要自己去写构建逻辑</a:t>
            </a:r>
            <a:endParaRPr lang="en-US" altLang="zh-CN" baseline="0" dirty="0" smtClean="0"/>
          </a:p>
        </p:txBody>
      </p:sp>
      <p:sp>
        <p:nvSpPr>
          <p:cNvPr id="4" name="灯片编号占位符 3"/>
          <p:cNvSpPr>
            <a:spLocks noGrp="1"/>
          </p:cNvSpPr>
          <p:nvPr>
            <p:ph type="sldNum" sz="quarter" idx="10"/>
          </p:nvPr>
        </p:nvSpPr>
        <p:spPr/>
        <p:txBody>
          <a:bodyPr/>
          <a:lstStyle/>
          <a:p>
            <a:fld id="{AAD2EAC6-67F2-475D-BE61-CE6A851255C3}" type="slidenum">
              <a:rPr lang="zh-CN" altLang="en-US" smtClean="0"/>
              <a:t>28</a:t>
            </a:fld>
            <a:endParaRPr lang="zh-CN" altLang="en-US"/>
          </a:p>
        </p:txBody>
      </p:sp>
    </p:spTree>
    <p:extLst>
      <p:ext uri="{BB962C8B-B14F-4D97-AF65-F5344CB8AC3E}">
        <p14:creationId xmlns:p14="http://schemas.microsoft.com/office/powerpoint/2010/main" val="57355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随着</a:t>
            </a:r>
            <a:r>
              <a:rPr lang="en-US" altLang="zh-CN" baseline="0" dirty="0" smtClean="0"/>
              <a:t>steamer</a:t>
            </a:r>
            <a:r>
              <a:rPr lang="zh-CN" altLang="en-US" baseline="0" dirty="0" smtClean="0"/>
              <a:t>系列脚手架支持功能越来越多，依赖包也越来越大，后面将一些依赖进行拆分，让初始的安装包较小。等开发者真正用到那些功能、或者模板、组件的时候，才会自动安装。</a:t>
            </a:r>
            <a:endParaRPr lang="en-US" altLang="zh-CN" baseline="0" dirty="0" smtClean="0"/>
          </a:p>
          <a:p>
            <a:pPr marL="0" indent="0">
              <a:buNone/>
            </a:pPr>
            <a:r>
              <a:rPr lang="zh-CN" altLang="en-US" baseline="0" dirty="0" smtClean="0"/>
              <a:t>我们这里采取了分拆特性依赖和模板依赖的办法，把初始安装包减少了</a:t>
            </a:r>
            <a:r>
              <a:rPr lang="en-US" altLang="zh-CN" baseline="0" dirty="0" smtClean="0"/>
              <a:t>56%</a:t>
            </a:r>
          </a:p>
        </p:txBody>
      </p:sp>
      <p:sp>
        <p:nvSpPr>
          <p:cNvPr id="4" name="灯片编号占位符 3"/>
          <p:cNvSpPr>
            <a:spLocks noGrp="1"/>
          </p:cNvSpPr>
          <p:nvPr>
            <p:ph type="sldNum" sz="quarter" idx="10"/>
          </p:nvPr>
        </p:nvSpPr>
        <p:spPr/>
        <p:txBody>
          <a:bodyPr/>
          <a:lstStyle/>
          <a:p>
            <a:fld id="{AAD2EAC6-67F2-475D-BE61-CE6A851255C3}" type="slidenum">
              <a:rPr lang="zh-CN" altLang="en-US" smtClean="0"/>
              <a:t>29</a:t>
            </a:fld>
            <a:endParaRPr lang="zh-CN" altLang="en-US"/>
          </a:p>
        </p:txBody>
      </p:sp>
    </p:spTree>
    <p:extLst>
      <p:ext uri="{BB962C8B-B14F-4D97-AF65-F5344CB8AC3E}">
        <p14:creationId xmlns:p14="http://schemas.microsoft.com/office/powerpoint/2010/main" val="11809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我们还采取了</a:t>
            </a:r>
            <a:r>
              <a:rPr lang="en-US" altLang="zh-CN" baseline="0" dirty="0" smtClean="0"/>
              <a:t>7</a:t>
            </a:r>
            <a:r>
              <a:rPr lang="zh-CN" altLang="en-US" baseline="0" dirty="0" smtClean="0"/>
              <a:t>大措施来提升构建速度，我之前还写了一篇关于构建优化的文章，放在博客上。或者可以去</a:t>
            </a:r>
            <a:r>
              <a:rPr lang="en-US" altLang="zh-CN" baseline="0" dirty="0" err="1" smtClean="0"/>
              <a:t>webpack</a:t>
            </a:r>
            <a:r>
              <a:rPr lang="zh-CN" altLang="en-US" baseline="0" dirty="0" smtClean="0"/>
              <a:t>中文社区的文库上看看有关性能的一系文章推荐。</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30</a:t>
            </a:fld>
            <a:endParaRPr lang="zh-CN" altLang="en-US"/>
          </a:p>
        </p:txBody>
      </p:sp>
    </p:spTree>
    <p:extLst>
      <p:ext uri="{BB962C8B-B14F-4D97-AF65-F5344CB8AC3E}">
        <p14:creationId xmlns:p14="http://schemas.microsoft.com/office/powerpoint/2010/main" val="42733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开始前呢，我想大家回忆一下，你是怎么样搭建自己人生中第一个完整的网站呢？</a:t>
            </a:r>
            <a:endParaRPr lang="en-US" altLang="zh-CN" dirty="0" smtClean="0"/>
          </a:p>
          <a:p>
            <a:endParaRPr lang="en-US" altLang="zh-CN" dirty="0" smtClean="0"/>
          </a:p>
          <a:p>
            <a:pPr marL="228600" indent="-228600">
              <a:buAutoNum type="arabicPeriod"/>
            </a:pPr>
            <a:r>
              <a:rPr lang="zh-CN" altLang="en-US" baseline="0" dirty="0" smtClean="0"/>
              <a:t>有人当时已经用</a:t>
            </a:r>
            <a:r>
              <a:rPr lang="en-US" altLang="zh-CN" baseline="0" dirty="0" smtClean="0"/>
              <a:t>gulp,</a:t>
            </a:r>
            <a:r>
              <a:rPr lang="zh-CN" altLang="en-US" baseline="0" dirty="0" smtClean="0"/>
              <a:t> </a:t>
            </a:r>
            <a:r>
              <a:rPr lang="en-US" altLang="zh-CN" baseline="0" dirty="0" err="1" smtClean="0"/>
              <a:t>webpack</a:t>
            </a:r>
            <a:r>
              <a:rPr lang="en-US" altLang="zh-CN" baseline="0" dirty="0" smtClean="0"/>
              <a:t>,</a:t>
            </a:r>
            <a:r>
              <a:rPr lang="zh-CN" altLang="en-US" baseline="0" dirty="0" smtClean="0"/>
              <a:t> 这样的构建工具了吗？有的举手看看</a:t>
            </a:r>
            <a:endParaRPr lang="en-US" altLang="zh-CN" baseline="0" dirty="0" smtClean="0"/>
          </a:p>
          <a:p>
            <a:pPr marL="228600" indent="-228600">
              <a:buAutoNum type="arabicPeriod"/>
            </a:pPr>
            <a:r>
              <a:rPr lang="zh-CN" altLang="en-US" baseline="0" dirty="0" smtClean="0"/>
              <a:t>网站开发完之后，你们怎么发布？是用</a:t>
            </a:r>
            <a:r>
              <a:rPr lang="en-US" altLang="zh-CN" baseline="0" dirty="0" smtClean="0"/>
              <a:t>ftp</a:t>
            </a:r>
            <a:r>
              <a:rPr lang="zh-CN" altLang="en-US" baseline="0" dirty="0" smtClean="0"/>
              <a:t>，还是别的工具？</a:t>
            </a:r>
            <a:endParaRPr lang="en-US" altLang="zh-CN" dirty="0" smtClean="0"/>
          </a:p>
          <a:p>
            <a:endParaRPr lang="en-US" altLang="zh-CN" dirty="0" smtClean="0"/>
          </a:p>
          <a:p>
            <a:r>
              <a:rPr lang="zh-CN" altLang="en-US" dirty="0" smtClean="0"/>
              <a:t>大学快毕业的时候，做了一个毕业生的网站，当时做得很简单，用</a:t>
            </a:r>
            <a:r>
              <a:rPr lang="en-US" altLang="zh-CN" dirty="0" smtClean="0"/>
              <a:t>jQuery</a:t>
            </a:r>
            <a:r>
              <a:rPr lang="zh-CN" altLang="en-US" baseline="0" dirty="0" smtClean="0"/>
              <a:t> </a:t>
            </a:r>
            <a:r>
              <a:rPr lang="en-US" altLang="zh-CN" baseline="0" dirty="0" smtClean="0"/>
              <a:t>+</a:t>
            </a:r>
            <a:r>
              <a:rPr lang="zh-CN" altLang="en-US" baseline="0" dirty="0" smtClean="0"/>
              <a:t> </a:t>
            </a:r>
            <a:r>
              <a:rPr lang="en-US" altLang="zh-CN" baseline="0" dirty="0" smtClean="0"/>
              <a:t>bootstrap+</a:t>
            </a:r>
            <a:r>
              <a:rPr lang="zh-CN" altLang="en-US" baseline="0" dirty="0" smtClean="0"/>
              <a:t>  </a:t>
            </a:r>
            <a:r>
              <a:rPr lang="en-US" altLang="zh-CN" baseline="0" dirty="0" err="1" smtClean="0"/>
              <a:t>php</a:t>
            </a:r>
            <a:r>
              <a:rPr lang="zh-CN" altLang="en-US" baseline="0" dirty="0" smtClean="0"/>
              <a:t> 开发完之后，也没有编译什么的，直接用</a:t>
            </a:r>
            <a:r>
              <a:rPr lang="en-US" altLang="zh-CN" baseline="0" dirty="0" smtClean="0"/>
              <a:t>ftp</a:t>
            </a:r>
            <a:r>
              <a:rPr lang="zh-CN" altLang="en-US" baseline="0" dirty="0" smtClean="0"/>
              <a:t>把代码上传到服务器。虽然流程非常简单，但问题其实不少，比如偶尔会有浏览器兼容问题，加载资源非常多，性能不太好等等。</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a:t>
            </a:fld>
            <a:endParaRPr lang="en-US"/>
          </a:p>
        </p:txBody>
      </p:sp>
    </p:spTree>
    <p:extLst>
      <p:ext uri="{BB962C8B-B14F-4D97-AF65-F5344CB8AC3E}">
        <p14:creationId xmlns:p14="http://schemas.microsoft.com/office/powerpoint/2010/main" val="2627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之前做了一些优化的尝试，生产环境全量构建情况下，会有</a:t>
            </a:r>
            <a:r>
              <a:rPr lang="en-US" altLang="zh-CN" dirty="0" smtClean="0"/>
              <a:t>30%</a:t>
            </a:r>
            <a:r>
              <a:rPr lang="zh-CN" altLang="en-US" dirty="0" smtClean="0"/>
              <a:t> </a:t>
            </a:r>
            <a:r>
              <a:rPr lang="en-US" altLang="zh-CN" dirty="0" smtClean="0"/>
              <a:t>-</a:t>
            </a:r>
            <a:r>
              <a:rPr lang="zh-CN" altLang="en-US" dirty="0" smtClean="0"/>
              <a:t> </a:t>
            </a:r>
            <a:r>
              <a:rPr lang="en-US" altLang="zh-CN" dirty="0" smtClean="0"/>
              <a:t>40%</a:t>
            </a:r>
            <a:r>
              <a:rPr lang="zh-CN" altLang="en-US" dirty="0" smtClean="0"/>
              <a:t>的提升。</a:t>
            </a:r>
            <a:endParaRPr lang="en-US" altLang="zh-CN" dirty="0" smtClean="0"/>
          </a:p>
          <a:p>
            <a:endParaRPr lang="en-US" altLang="zh-CN" baseline="0" dirty="0" smtClean="0"/>
          </a:p>
          <a:p>
            <a:r>
              <a:rPr lang="zh-CN" altLang="en-US" baseline="0" dirty="0" smtClean="0"/>
              <a:t>开发环境增量构建的情况下，会有最多</a:t>
            </a:r>
            <a:r>
              <a:rPr lang="en-US" altLang="zh-CN" baseline="0" dirty="0" smtClean="0"/>
              <a:t>90%</a:t>
            </a:r>
            <a:r>
              <a:rPr lang="zh-CN" altLang="en-US" baseline="0" dirty="0" smtClean="0"/>
              <a:t>的提升。</a:t>
            </a:r>
            <a:endParaRPr lang="en-US" altLang="zh-CN" baseline="0" dirty="0" smtClean="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31</a:t>
            </a:fld>
            <a:endParaRPr lang="zh-CN" altLang="en-US"/>
          </a:p>
        </p:txBody>
      </p:sp>
    </p:spTree>
    <p:extLst>
      <p:ext uri="{BB962C8B-B14F-4D97-AF65-F5344CB8AC3E}">
        <p14:creationId xmlns:p14="http://schemas.microsoft.com/office/powerpoint/2010/main" val="900213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在团队约定那块也提了一些，就是在构建层面做一些基础优化，保证页面性能达标，如</a:t>
            </a:r>
            <a:r>
              <a:rPr lang="en-US" altLang="zh-CN" dirty="0" smtClean="0"/>
              <a:t>xxx</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32</a:t>
            </a:fld>
            <a:endParaRPr lang="zh-CN" altLang="en-US"/>
          </a:p>
        </p:txBody>
      </p:sp>
    </p:spTree>
    <p:extLst>
      <p:ext uri="{BB962C8B-B14F-4D97-AF65-F5344CB8AC3E}">
        <p14:creationId xmlns:p14="http://schemas.microsoft.com/office/powerpoint/2010/main" val="472360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提升页面性能，这一两年还很流行做同构直出。如果团队是用</a:t>
            </a:r>
            <a:r>
              <a:rPr lang="en-US" altLang="zh-CN" dirty="0" smtClean="0"/>
              <a:t>react</a:t>
            </a:r>
            <a:r>
              <a:rPr lang="zh-CN" altLang="en-US" dirty="0" smtClean="0"/>
              <a:t>或者</a:t>
            </a:r>
            <a:r>
              <a:rPr lang="en-US" altLang="zh-CN" dirty="0" err="1" smtClean="0"/>
              <a:t>vue</a:t>
            </a:r>
            <a:r>
              <a:rPr lang="zh-CN" altLang="en-US" dirty="0" smtClean="0"/>
              <a:t>的话，相信也会听说过</a:t>
            </a:r>
            <a:r>
              <a:rPr lang="en-US" altLang="zh-CN" dirty="0" err="1" smtClean="0"/>
              <a:t>next.js</a:t>
            </a:r>
            <a:r>
              <a:rPr lang="zh-CN" altLang="en-US" dirty="0" smtClean="0"/>
              <a:t>或者</a:t>
            </a:r>
            <a:r>
              <a:rPr lang="en-US" altLang="zh-CN" dirty="0" err="1" smtClean="0"/>
              <a:t>nuxt.js</a:t>
            </a:r>
            <a:r>
              <a:rPr lang="zh-CN" altLang="en-US" dirty="0" smtClean="0"/>
              <a:t>这两种同构直出方案。</a:t>
            </a:r>
            <a:endParaRPr lang="en-US" altLang="zh-CN" dirty="0" smtClean="0"/>
          </a:p>
          <a:p>
            <a:endParaRPr lang="en-US" altLang="zh-CN" dirty="0" smtClean="0"/>
          </a:p>
          <a:p>
            <a:r>
              <a:rPr lang="zh-CN" altLang="en-US" dirty="0" smtClean="0"/>
              <a:t>如果有试用过这两种方案的开发者，会发现他们是一种高度集成的同构直出框架，它们的构建和后台框架是集成到一块儿。</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33</a:t>
            </a:fld>
            <a:endParaRPr lang="zh-CN" altLang="en-US"/>
          </a:p>
        </p:txBody>
      </p:sp>
    </p:spTree>
    <p:extLst>
      <p:ext uri="{BB962C8B-B14F-4D97-AF65-F5344CB8AC3E}">
        <p14:creationId xmlns:p14="http://schemas.microsoft.com/office/powerpoint/2010/main" val="911926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不过我们最终并没有采取</a:t>
            </a:r>
            <a:r>
              <a:rPr lang="en-US" altLang="zh-CN" dirty="0" err="1" smtClean="0"/>
              <a:t>next.js</a:t>
            </a:r>
            <a:r>
              <a:rPr lang="zh-CN" altLang="en-US" dirty="0" smtClean="0"/>
              <a:t>或者</a:t>
            </a:r>
            <a:r>
              <a:rPr lang="en-US" altLang="zh-CN" dirty="0" err="1" smtClean="0"/>
              <a:t>nuxt.js</a:t>
            </a:r>
            <a:r>
              <a:rPr lang="zh-CN" altLang="en-US" dirty="0" smtClean="0"/>
              <a:t>类似的方案</a:t>
            </a:r>
            <a:r>
              <a:rPr lang="zh-CN" altLang="en-US" dirty="0" smtClean="0"/>
              <a:t>。</a:t>
            </a:r>
            <a:endParaRPr lang="en-US" altLang="zh-CN" dirty="0" smtClean="0"/>
          </a:p>
          <a:p>
            <a:endParaRPr lang="en-US" altLang="zh-CN" dirty="0" smtClean="0"/>
          </a:p>
          <a:p>
            <a:r>
              <a:rPr lang="zh-CN" altLang="en-US" dirty="0" smtClean="0"/>
              <a:t>因为凡事做开发，我们都有服务器成本的考虑，我们一般只会给关键的页面做直出，以节省服务器成本。同时也会有容错考考，万一直出的服务器挂了，我们用</a:t>
            </a:r>
            <a:r>
              <a:rPr lang="en-US" altLang="zh-CN" dirty="0" smtClean="0"/>
              <a:t>CDN</a:t>
            </a:r>
            <a:r>
              <a:rPr lang="zh-CN" altLang="en-US" dirty="0" smtClean="0"/>
              <a:t>也能进行纯静态的容错展示。因此呢，我推荐可以用</a:t>
            </a:r>
            <a:r>
              <a:rPr lang="en-US" altLang="zh-CN" dirty="0" smtClean="0"/>
              <a:t>steamer-react/steamer-</a:t>
            </a:r>
            <a:r>
              <a:rPr lang="en-US" altLang="zh-CN" dirty="0" err="1" smtClean="0"/>
              <a:t>vue</a:t>
            </a:r>
            <a:r>
              <a:rPr lang="zh-CN" altLang="en-US" dirty="0" smtClean="0"/>
              <a:t>这种纯开发静态页面的脚手架，结合</a:t>
            </a:r>
            <a:r>
              <a:rPr lang="en-US" altLang="zh-CN" dirty="0" smtClean="0"/>
              <a:t>steamer-</a:t>
            </a:r>
            <a:r>
              <a:rPr lang="en-US" altLang="zh-CN" dirty="0" err="1" smtClean="0"/>
              <a:t>koa</a:t>
            </a:r>
            <a:r>
              <a:rPr lang="zh-CN" altLang="en-US" dirty="0" smtClean="0"/>
              <a:t>这种开发后台服务的脚手架去做直出。</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34</a:t>
            </a:fld>
            <a:endParaRPr lang="zh-CN" altLang="en-US"/>
          </a:p>
        </p:txBody>
      </p:sp>
    </p:spTree>
    <p:extLst>
      <p:ext uri="{BB962C8B-B14F-4D97-AF65-F5344CB8AC3E}">
        <p14:creationId xmlns:p14="http://schemas.microsoft.com/office/powerpoint/2010/main" val="1994770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具体怎么实现呢？</a:t>
            </a:r>
            <a:endParaRPr lang="en-US" altLang="zh-CN" dirty="0" smtClean="0"/>
          </a:p>
          <a:p>
            <a:endParaRPr lang="en-US" altLang="zh-CN" dirty="0" smtClean="0"/>
          </a:p>
          <a:p>
            <a:r>
              <a:rPr lang="zh-CN" altLang="en-US" dirty="0" smtClean="0"/>
              <a:t>如果开发者想同时开发直出和静态资源，可以如左图。同时启动直出服务器与静态资源服务器，然后将</a:t>
            </a:r>
            <a:r>
              <a:rPr lang="en-US" altLang="zh-CN" dirty="0" smtClean="0"/>
              <a:t>html</a:t>
            </a:r>
            <a:r>
              <a:rPr lang="zh-CN" altLang="en-US" dirty="0" smtClean="0"/>
              <a:t>请求转到到直出服务器，其它静态资源转发到静态资源服务器。</a:t>
            </a:r>
            <a:endParaRPr lang="en-US" altLang="zh-CN" dirty="0" smtClean="0"/>
          </a:p>
          <a:p>
            <a:endParaRPr lang="en-US" altLang="zh-CN" dirty="0" smtClean="0"/>
          </a:p>
          <a:p>
            <a:r>
              <a:rPr lang="zh-CN" altLang="en-US" dirty="0" smtClean="0"/>
              <a:t>如果开发者只是需要静态资源的开发方式。可以如右图，全部请求转发到静态服务器。</a:t>
            </a:r>
          </a:p>
          <a:p>
            <a:endParaRPr lang="en-US" altLang="zh-CN" dirty="0" smtClean="0"/>
          </a:p>
          <a:p>
            <a:r>
              <a:rPr lang="zh-CN" altLang="en-US" dirty="0" smtClean="0"/>
              <a:t>用这种方式呢，能正真做到构建上统一，而且可以并行开发动静态部份的逻辑，真正地让团队做到全民直出。</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35</a:t>
            </a:fld>
            <a:endParaRPr lang="zh-CN" altLang="en-US"/>
          </a:p>
        </p:txBody>
      </p:sp>
    </p:spTree>
    <p:extLst>
      <p:ext uri="{BB962C8B-B14F-4D97-AF65-F5344CB8AC3E}">
        <p14:creationId xmlns:p14="http://schemas.microsoft.com/office/powerpoint/2010/main" val="776425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接下来是开发环境的第二部份。组件化开发。</a:t>
            </a:r>
            <a:endParaRPr lang="en-US" altLang="zh-CN" dirty="0" smtClean="0"/>
          </a:p>
          <a:p>
            <a:r>
              <a:rPr lang="zh-CN" altLang="en-US" dirty="0" smtClean="0"/>
              <a:t>这是之前我们看到过的脚手架结构图。其中组件化开发也是占有一席之地，它是模板构成的重要一环。</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36</a:t>
            </a:fld>
            <a:endParaRPr lang="en-US"/>
          </a:p>
        </p:txBody>
      </p:sp>
    </p:spTree>
    <p:extLst>
      <p:ext uri="{BB962C8B-B14F-4D97-AF65-F5344CB8AC3E}">
        <p14:creationId xmlns:p14="http://schemas.microsoft.com/office/powerpoint/2010/main" val="956165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不过呢，在我们的印象中，一般的组件化开发，就是在项目中设立一个</a:t>
            </a:r>
            <a:r>
              <a:rPr lang="en-US" altLang="zh-CN" dirty="0" smtClean="0"/>
              <a:t>components</a:t>
            </a:r>
            <a:r>
              <a:rPr lang="zh-CN" altLang="en-US" dirty="0" smtClean="0"/>
              <a:t>目录，把可以抽象出来的组件抽象出来，然后把组件对应的</a:t>
            </a:r>
            <a:r>
              <a:rPr lang="en-US" altLang="zh-CN" dirty="0" err="1" smtClean="0"/>
              <a:t>js</a:t>
            </a:r>
            <a:r>
              <a:rPr lang="en-US" altLang="zh-CN" dirty="0" smtClean="0"/>
              <a:t>,</a:t>
            </a:r>
            <a:r>
              <a:rPr lang="zh-CN" altLang="en-US" dirty="0" smtClean="0"/>
              <a:t> </a:t>
            </a:r>
            <a:r>
              <a:rPr lang="en-US" altLang="zh-CN" dirty="0" err="1" smtClean="0"/>
              <a:t>css</a:t>
            </a:r>
            <a:r>
              <a:rPr lang="en-US" altLang="zh-CN" dirty="0" smtClean="0"/>
              <a:t>,</a:t>
            </a:r>
            <a:r>
              <a:rPr lang="zh-CN" altLang="en-US" dirty="0" smtClean="0"/>
              <a:t> </a:t>
            </a:r>
            <a:r>
              <a:rPr lang="en-US" altLang="zh-CN" dirty="0" smtClean="0"/>
              <a:t>html,</a:t>
            </a:r>
            <a:r>
              <a:rPr lang="zh-CN" altLang="en-US" dirty="0" smtClean="0"/>
              <a:t> 图片资源，都放到组件对应的文件夹里。其实这是一种最初级的组件化开发，它的作用其实解耦大于复用。</a:t>
            </a:r>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37</a:t>
            </a:fld>
            <a:endParaRPr lang="en-US"/>
          </a:p>
        </p:txBody>
      </p:sp>
    </p:spTree>
    <p:extLst>
      <p:ext uri="{BB962C8B-B14F-4D97-AF65-F5344CB8AC3E}">
        <p14:creationId xmlns:p14="http://schemas.microsoft.com/office/powerpoint/2010/main" val="188145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所以一般来说，这类组件都不需要用脚手架，直接就在项目内开发，然后有一些小修改的话要么在组件里做兼容，要么就复制成另一个新的组件在里面改，往往是连</a:t>
            </a:r>
            <a:r>
              <a:rPr lang="en-US" altLang="zh-CN" dirty="0" smtClean="0"/>
              <a:t>demo</a:t>
            </a:r>
            <a:r>
              <a:rPr lang="zh-CN" altLang="en-US" dirty="0" smtClean="0"/>
              <a:t>都不会做的。</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38</a:t>
            </a:fld>
            <a:endParaRPr lang="zh-CN" altLang="en-US"/>
          </a:p>
        </p:txBody>
      </p:sp>
    </p:spTree>
    <p:extLst>
      <p:ext uri="{BB962C8B-B14F-4D97-AF65-F5344CB8AC3E}">
        <p14:creationId xmlns:p14="http://schemas.microsoft.com/office/powerpoint/2010/main" val="2016801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可是，一旦我们想把组件复用到别的项目中，这种靠文件复制的方式就显示不那以专业和可靠了。</a:t>
            </a:r>
            <a:endParaRPr lang="en-US" altLang="zh-CN" dirty="0" smtClean="0"/>
          </a:p>
          <a:p>
            <a:pPr marL="0" indent="0">
              <a:buNone/>
            </a:pPr>
            <a:endParaRPr lang="en-US" altLang="zh-CN" dirty="0" smtClean="0"/>
          </a:p>
          <a:p>
            <a:pPr marL="228600" indent="-228600">
              <a:buAutoNum type="arabicPeriod"/>
            </a:pPr>
            <a:r>
              <a:rPr lang="zh-CN" altLang="en-US" dirty="0" smtClean="0"/>
              <a:t>首先，选择组件开发的框架，还有对应的脚手架，脚手架是按照规范帮你处理好目录、开发方式、代码编译等等的内容。</a:t>
            </a:r>
            <a:endParaRPr lang="en-US" altLang="zh-CN" dirty="0" smtClean="0"/>
          </a:p>
          <a:p>
            <a:pPr marL="228600" indent="-228600">
              <a:buAutoNum type="arabicPeriod"/>
            </a:pPr>
            <a:r>
              <a:rPr lang="zh-CN" altLang="en-US" dirty="0" smtClean="0"/>
              <a:t>如果是</a:t>
            </a:r>
            <a:r>
              <a:rPr lang="en-US" altLang="zh-CN" dirty="0" smtClean="0"/>
              <a:t>UI</a:t>
            </a:r>
            <a:r>
              <a:rPr lang="zh-CN" altLang="en-US" dirty="0" smtClean="0"/>
              <a:t>组件会写一个</a:t>
            </a:r>
            <a:r>
              <a:rPr lang="en-US" altLang="zh-CN" dirty="0" smtClean="0"/>
              <a:t>demo</a:t>
            </a:r>
            <a:r>
              <a:rPr lang="zh-CN" altLang="en-US" dirty="0" smtClean="0"/>
              <a:t>，如果是逻辑组件就是写一下示例。</a:t>
            </a:r>
            <a:endParaRPr lang="en-US" altLang="zh-CN" dirty="0" smtClean="0"/>
          </a:p>
          <a:p>
            <a:pPr marL="228600" indent="-228600">
              <a:buAutoNum type="arabicPeriod"/>
            </a:pPr>
            <a:r>
              <a:rPr lang="zh-CN" altLang="en-US" dirty="0" smtClean="0"/>
              <a:t>开发完毕，发布组件</a:t>
            </a:r>
            <a:endParaRPr lang="en-US" altLang="zh-CN" dirty="0" smtClean="0"/>
          </a:p>
          <a:p>
            <a:pPr marL="228600" indent="-228600">
              <a:buAutoNum type="arabicPeriod"/>
            </a:pPr>
            <a:endParaRPr lang="en-US" altLang="zh-CN" dirty="0" smtClean="0"/>
          </a:p>
          <a:p>
            <a:pPr marL="0" indent="0">
              <a:buNone/>
            </a:pPr>
            <a:r>
              <a:rPr lang="zh-CN" altLang="en-US" dirty="0" smtClean="0"/>
              <a:t>这样整个流程就变得更规范、自动和专业</a:t>
            </a:r>
            <a:endParaRPr lang="en-US" altLang="zh-CN" dirty="0" smtClean="0"/>
          </a:p>
        </p:txBody>
      </p:sp>
      <p:sp>
        <p:nvSpPr>
          <p:cNvPr id="4" name="灯片编号占位符 3"/>
          <p:cNvSpPr>
            <a:spLocks noGrp="1"/>
          </p:cNvSpPr>
          <p:nvPr>
            <p:ph type="sldNum" sz="quarter" idx="10"/>
          </p:nvPr>
        </p:nvSpPr>
        <p:spPr/>
        <p:txBody>
          <a:bodyPr/>
          <a:lstStyle/>
          <a:p>
            <a:fld id="{AAD2EAC6-67F2-475D-BE61-CE6A851255C3}" type="slidenum">
              <a:rPr lang="zh-CN" altLang="en-US" smtClean="0"/>
              <a:t>39</a:t>
            </a:fld>
            <a:endParaRPr lang="zh-CN" altLang="en-US"/>
          </a:p>
        </p:txBody>
      </p:sp>
    </p:spTree>
    <p:extLst>
      <p:ext uri="{BB962C8B-B14F-4D97-AF65-F5344CB8AC3E}">
        <p14:creationId xmlns:p14="http://schemas.microsoft.com/office/powerpoint/2010/main" val="863706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刚刚说的只是单个组件的开发。</a:t>
            </a:r>
            <a:endParaRPr lang="en-US" altLang="zh-CN" dirty="0" smtClean="0"/>
          </a:p>
          <a:p>
            <a:pPr marL="0" indent="0">
              <a:buNone/>
            </a:pPr>
            <a:endParaRPr lang="en-US" altLang="zh-CN" dirty="0" smtClean="0"/>
          </a:p>
          <a:p>
            <a:pPr marL="0" indent="0">
              <a:buNone/>
            </a:pPr>
            <a:r>
              <a:rPr lang="zh-CN" altLang="en-US" dirty="0" smtClean="0"/>
              <a:t>随着开发的组件越来越多，越来越复杂。你们发现有些组件可以归类到一块。</a:t>
            </a:r>
            <a:endParaRPr lang="en-US" altLang="zh-CN" dirty="0" smtClean="0"/>
          </a:p>
          <a:p>
            <a:pPr marL="0" indent="0">
              <a:buNone/>
            </a:pPr>
            <a:endParaRPr lang="en-US" altLang="zh-CN" dirty="0" smtClean="0"/>
          </a:p>
          <a:p>
            <a:pPr marL="0" indent="0">
              <a:buNone/>
            </a:pPr>
            <a:r>
              <a:rPr lang="zh-CN" altLang="en-US" dirty="0" smtClean="0"/>
              <a:t>如果可以按照相似的业务归类一些</a:t>
            </a:r>
            <a:r>
              <a:rPr lang="en-US" altLang="zh-CN" dirty="0" smtClean="0"/>
              <a:t>UI</a:t>
            </a:r>
            <a:r>
              <a:rPr lang="zh-CN" altLang="en-US" dirty="0" smtClean="0"/>
              <a:t>组件，形成组件库。像目前业界</a:t>
            </a:r>
            <a:r>
              <a:rPr lang="en-US" altLang="zh-CN" dirty="0" smtClean="0"/>
              <a:t>react</a:t>
            </a:r>
            <a:r>
              <a:rPr lang="zh-CN" altLang="en-US" dirty="0" smtClean="0"/>
              <a:t>和</a:t>
            </a:r>
            <a:r>
              <a:rPr lang="en-US" altLang="zh-CN" dirty="0" err="1" smtClean="0"/>
              <a:t>vue</a:t>
            </a:r>
            <a:r>
              <a:rPr lang="zh-CN" altLang="en-US" dirty="0" smtClean="0"/>
              <a:t>里比较有名的像</a:t>
            </a:r>
            <a:r>
              <a:rPr lang="en-US" altLang="zh-CN" dirty="0" err="1" smtClean="0"/>
              <a:t>AntDesign</a:t>
            </a:r>
            <a:r>
              <a:rPr lang="zh-CN" altLang="en-US" dirty="0" smtClean="0"/>
              <a:t>和</a:t>
            </a:r>
            <a:r>
              <a:rPr lang="en-US" altLang="zh-CN" dirty="0" err="1" smtClean="0"/>
              <a:t>ElementUI</a:t>
            </a:r>
            <a:r>
              <a:rPr lang="zh-CN" altLang="en-US" dirty="0" smtClean="0"/>
              <a:t>。</a:t>
            </a:r>
            <a:endParaRPr lang="en-US" altLang="zh-CN" dirty="0" smtClean="0"/>
          </a:p>
          <a:p>
            <a:pPr marL="0" indent="0">
              <a:buNone/>
            </a:pPr>
            <a:endParaRPr lang="en-US" altLang="zh-CN" dirty="0" smtClean="0"/>
          </a:p>
          <a:p>
            <a:pPr marL="0" indent="0">
              <a:buNone/>
            </a:pPr>
            <a:r>
              <a:rPr lang="zh-CN" altLang="en-US" dirty="0" smtClean="0"/>
              <a:t>开发组件库，会有更复杂的脚手架，并且要考虑引入的时候，除了传统的整个组件库引入这种方式以外，还要考虑到减包的需求，允许单个组件引入。最后就是做国际化业务，需要提供多语言的支持。</a:t>
            </a:r>
            <a:endParaRPr lang="zh-CN" altLang="en-US" dirty="0"/>
          </a:p>
        </p:txBody>
      </p:sp>
      <p:sp>
        <p:nvSpPr>
          <p:cNvPr id="4" name="灯片编号占位符 3"/>
          <p:cNvSpPr>
            <a:spLocks noGrp="1"/>
          </p:cNvSpPr>
          <p:nvPr>
            <p:ph type="sldNum" sz="quarter" idx="10"/>
          </p:nvPr>
        </p:nvSpPr>
        <p:spPr/>
        <p:txBody>
          <a:bodyPr/>
          <a:lstStyle/>
          <a:p>
            <a:fld id="{AAD2EAC6-67F2-475D-BE61-CE6A851255C3}" type="slidenum">
              <a:rPr lang="zh-CN" altLang="en-US" smtClean="0"/>
              <a:t>40</a:t>
            </a:fld>
            <a:endParaRPr lang="zh-CN" altLang="en-US"/>
          </a:p>
        </p:txBody>
      </p:sp>
    </p:spTree>
    <p:extLst>
      <p:ext uri="{BB962C8B-B14F-4D97-AF65-F5344CB8AC3E}">
        <p14:creationId xmlns:p14="http://schemas.microsoft.com/office/powerpoint/2010/main" val="65115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其实</a:t>
            </a:r>
            <a:r>
              <a:rPr lang="zh-CN" altLang="en-US" dirty="0" smtClean="0"/>
              <a:t>这样的</a:t>
            </a:r>
            <a:r>
              <a:rPr lang="zh-CN" altLang="en-US" dirty="0" smtClean="0"/>
              <a:t>情况呢，都是所有小开发团队都面临的困境。小团队多则</a:t>
            </a:r>
            <a:r>
              <a:rPr lang="en-US" altLang="zh-CN" dirty="0" smtClean="0"/>
              <a:t>8</a:t>
            </a:r>
            <a:r>
              <a:rPr lang="zh-CN" altLang="en-US" dirty="0" smtClean="0"/>
              <a:t>、</a:t>
            </a:r>
            <a:r>
              <a:rPr lang="en-US" altLang="zh-CN" dirty="0" smtClean="0"/>
              <a:t>9</a:t>
            </a:r>
            <a:r>
              <a:rPr lang="zh-CN" altLang="en-US" dirty="0" smtClean="0"/>
              <a:t>、</a:t>
            </a:r>
            <a:r>
              <a:rPr lang="en-US" altLang="zh-CN" dirty="0" smtClean="0"/>
              <a:t>10</a:t>
            </a:r>
            <a:r>
              <a:rPr lang="zh-CN" altLang="en-US" dirty="0" smtClean="0"/>
              <a:t>个人，少则</a:t>
            </a:r>
            <a:r>
              <a:rPr lang="en-US" altLang="zh-CN" dirty="0" smtClean="0"/>
              <a:t>2</a:t>
            </a:r>
            <a:r>
              <a:rPr lang="zh-CN" altLang="en-US" dirty="0" smtClean="0"/>
              <a:t> </a:t>
            </a:r>
            <a:r>
              <a:rPr lang="mr-IN" altLang="zh-CN" dirty="0" smtClean="0"/>
              <a:t>–</a:t>
            </a:r>
            <a:r>
              <a:rPr lang="zh-CN" altLang="en-US" dirty="0" smtClean="0"/>
              <a:t> </a:t>
            </a:r>
            <a:r>
              <a:rPr lang="en-US" altLang="zh-CN" dirty="0" smtClean="0"/>
              <a:t>3</a:t>
            </a:r>
            <a:r>
              <a:rPr lang="zh-CN" altLang="en-US" dirty="0" smtClean="0"/>
              <a:t>个人都有。没有基础设施，流程简陋。</a:t>
            </a:r>
            <a:endParaRPr lang="en-US" altLang="zh-CN" dirty="0" smtClean="0"/>
          </a:p>
          <a:p>
            <a:endParaRPr lang="en-US" dirty="0" smtClean="0"/>
          </a:p>
          <a:p>
            <a:r>
              <a:rPr lang="zh-CN" altLang="en-US" dirty="0" smtClean="0"/>
              <a:t>因此呢，要面对产出少、速度慢、质量差、成本</a:t>
            </a:r>
            <a:r>
              <a:rPr lang="zh-CN" altLang="en-US" dirty="0" smtClean="0"/>
              <a:t>高的</a:t>
            </a:r>
            <a:r>
              <a:rPr lang="zh-CN" altLang="en-US" dirty="0" smtClean="0"/>
              <a:t>窘境。</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a:t>
            </a:fld>
            <a:endParaRPr lang="en-US"/>
          </a:p>
        </p:txBody>
      </p:sp>
    </p:spTree>
    <p:extLst>
      <p:ext uri="{BB962C8B-B14F-4D97-AF65-F5344CB8AC3E}">
        <p14:creationId xmlns:p14="http://schemas.microsoft.com/office/powerpoint/2010/main" val="1883095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开发环境的最后一环，便是数据联调这块，这里简单提一下吧。</a:t>
            </a:r>
            <a:endParaRPr lang="en-US" altLang="zh-CN" dirty="0" smtClean="0"/>
          </a:p>
          <a:p>
            <a:endParaRPr lang="en-US" altLang="zh-CN" dirty="0" smtClean="0"/>
          </a:p>
          <a:p>
            <a:r>
              <a:rPr lang="zh-CN" altLang="en-US" dirty="0" smtClean="0"/>
              <a:t>对于接口联调来说，最主要是三点吧</a:t>
            </a:r>
            <a:endParaRPr lang="en-US" altLang="zh-CN" dirty="0" smtClean="0"/>
          </a:p>
          <a:p>
            <a:endParaRPr lang="en-US" altLang="zh-CN" dirty="0" smtClean="0"/>
          </a:p>
          <a:p>
            <a:r>
              <a:rPr lang="zh-CN" altLang="en-US" dirty="0" smtClean="0"/>
              <a:t>前</a:t>
            </a:r>
            <a:r>
              <a:rPr lang="en-US" altLang="zh-CN" dirty="0" smtClean="0"/>
              <a:t>2</a:t>
            </a:r>
            <a:r>
              <a:rPr lang="zh-CN" altLang="en-US" dirty="0" smtClean="0"/>
              <a:t>点是定义数据结构和假数据测试。这里主要是提升跟后台的联调效率的。在后台没空的时候，前台也可以通过接口联调工具去定义数据结构和调假数据。不过如果后台开发速度快，接口工具的这两个作用其实发挥不出来。</a:t>
            </a:r>
            <a:endParaRPr lang="en-US" altLang="zh-CN" dirty="0" smtClean="0"/>
          </a:p>
          <a:p>
            <a:endParaRPr lang="en-US" altLang="zh-CN" dirty="0" smtClean="0"/>
          </a:p>
          <a:p>
            <a:endParaRPr lang="en-US" altLang="zh-CN" dirty="0" smtClean="0"/>
          </a:p>
          <a:p>
            <a:r>
              <a:rPr lang="zh-CN" altLang="en-US" dirty="0" smtClean="0"/>
              <a:t>我觉得最重要是最后一点，那就是记录接口文档。以前在没有接口联调平台的时候，后台都是直接给你甩一份</a:t>
            </a:r>
            <a:r>
              <a:rPr lang="en-US" altLang="zh-CN" dirty="0" smtClean="0"/>
              <a:t>word</a:t>
            </a:r>
            <a:r>
              <a:rPr lang="zh-CN" altLang="en-US" dirty="0" smtClean="0"/>
              <a:t>文档。很多时候后台接口改了，文档却不同步。但有这种记录接口的联调平台就方面多了，这边后台改完之后，更新一下平台上的文档，就可以即时同步给前台。</a:t>
            </a:r>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41</a:t>
            </a:fld>
            <a:endParaRPr lang="en-US"/>
          </a:p>
        </p:txBody>
      </p:sp>
    </p:spTree>
    <p:extLst>
      <p:ext uri="{BB962C8B-B14F-4D97-AF65-F5344CB8AC3E}">
        <p14:creationId xmlns:p14="http://schemas.microsoft.com/office/powerpoint/2010/main" val="1857366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42</a:t>
            </a:fld>
            <a:endParaRPr lang="en-US"/>
          </a:p>
        </p:txBody>
      </p:sp>
    </p:spTree>
    <p:extLst>
      <p:ext uri="{BB962C8B-B14F-4D97-AF65-F5344CB8AC3E}">
        <p14:creationId xmlns:p14="http://schemas.microsoft.com/office/powerpoint/2010/main" val="394180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对于小团队来说，数据上报主要有三大难点。所以其实并不建议直接自己去搭建。如果市面上有现成方案，在小团队初期完全可以用现有方案做替代。</a:t>
            </a:r>
            <a:endParaRPr lang="en-US" altLang="zh-CN" dirty="0" smtClean="0"/>
          </a:p>
          <a:p>
            <a:endParaRPr lang="en-US" dirty="0" smtClean="0"/>
          </a:p>
          <a:p>
            <a:r>
              <a:rPr lang="zh-CN" altLang="en-US" dirty="0" smtClean="0"/>
              <a:t>整合方案主要是将</a:t>
            </a:r>
            <a:r>
              <a:rPr lang="en-US" altLang="zh-CN" dirty="0" smtClean="0"/>
              <a:t>SDK</a:t>
            </a:r>
            <a:r>
              <a:rPr lang="zh-CN" altLang="en-US" dirty="0" smtClean="0"/>
              <a:t>，直接整合到脚手架的模板里，到时成生页面的时候，就可以直接带上这些上报的功能了。</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43</a:t>
            </a:fld>
            <a:endParaRPr lang="en-US"/>
          </a:p>
        </p:txBody>
      </p:sp>
    </p:spTree>
    <p:extLst>
      <p:ext uri="{BB962C8B-B14F-4D97-AF65-F5344CB8AC3E}">
        <p14:creationId xmlns:p14="http://schemas.microsoft.com/office/powerpoint/2010/main" val="449361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开发完项目之后，我们就需要利用持续集成，帮助我们去做一些测试、部署、发布的事情。</a:t>
            </a:r>
            <a:endParaRPr lang="en-US" altLang="zh-CN" dirty="0" smtClean="0"/>
          </a:p>
          <a:p>
            <a:r>
              <a:rPr lang="zh-CN" altLang="en-US" dirty="0" smtClean="0"/>
              <a:t>这里我列出了几种方案，这些方案跟我们的代码存储是紧密结合的。</a:t>
            </a:r>
            <a:endParaRPr lang="en-US" altLang="zh-CN" dirty="0" smtClean="0"/>
          </a:p>
          <a:p>
            <a:endParaRPr lang="en-US" dirty="0" smtClean="0"/>
          </a:p>
          <a:p>
            <a:r>
              <a:rPr lang="zh-CN" altLang="en-US" dirty="0" smtClean="0"/>
              <a:t>比如说做开源项目：</a:t>
            </a:r>
            <a:r>
              <a:rPr lang="en-US" altLang="zh-CN" dirty="0" err="1" smtClean="0"/>
              <a:t>github</a:t>
            </a:r>
            <a:endParaRPr lang="en-US" altLang="zh-CN" dirty="0" smtClean="0"/>
          </a:p>
          <a:p>
            <a:endParaRPr lang="en-US" dirty="0" smtClean="0"/>
          </a:p>
          <a:p>
            <a:r>
              <a:rPr lang="zh-CN" altLang="en-US" dirty="0" smtClean="0"/>
              <a:t>私有项目：建议</a:t>
            </a:r>
            <a:r>
              <a:rPr lang="en-US" altLang="zh-CN" dirty="0" err="1" smtClean="0"/>
              <a:t>Bitbucket</a:t>
            </a:r>
            <a:r>
              <a:rPr lang="zh-CN" altLang="en-US" dirty="0" smtClean="0"/>
              <a:t> </a:t>
            </a:r>
            <a:r>
              <a:rPr lang="en-US" altLang="zh-CN" dirty="0" smtClean="0"/>
              <a:t>+</a:t>
            </a:r>
            <a:r>
              <a:rPr lang="zh-CN" altLang="en-US" dirty="0" smtClean="0"/>
              <a:t> </a:t>
            </a:r>
            <a:r>
              <a:rPr lang="en-US" altLang="zh-CN" dirty="0" smtClean="0"/>
              <a:t>Pipeline</a:t>
            </a:r>
            <a:r>
              <a:rPr lang="zh-CN" altLang="en-US" dirty="0" smtClean="0"/>
              <a:t>，因为</a:t>
            </a:r>
            <a:r>
              <a:rPr lang="en-US" altLang="zh-CN" dirty="0" smtClean="0"/>
              <a:t>Pipeline</a:t>
            </a:r>
            <a:r>
              <a:rPr lang="zh-CN" altLang="en-US" dirty="0" smtClean="0"/>
              <a:t>是跟</a:t>
            </a:r>
            <a:r>
              <a:rPr lang="en-US" altLang="zh-CN" dirty="0" err="1" smtClean="0"/>
              <a:t>Bitbucke</a:t>
            </a:r>
            <a:r>
              <a:rPr lang="zh-CN" altLang="en-US" dirty="0" smtClean="0"/>
              <a:t>整合到一块的，比较方便。</a:t>
            </a:r>
            <a:endParaRPr lang="en-US" altLang="zh-CN" dirty="0" smtClean="0"/>
          </a:p>
          <a:p>
            <a:endParaRPr lang="en-US" dirty="0" smtClean="0"/>
          </a:p>
          <a:p>
            <a:r>
              <a:rPr lang="zh-CN" altLang="en-US" dirty="0" smtClean="0"/>
              <a:t>有一点能力的团队，建自有的持续集成 </a:t>
            </a:r>
            <a:r>
              <a:rPr lang="en-US" altLang="zh-CN" dirty="0" err="1" smtClean="0"/>
              <a:t>Gitlab</a:t>
            </a:r>
            <a:r>
              <a:rPr lang="zh-CN" altLang="en-US" baseline="0" dirty="0" smtClean="0"/>
              <a:t> </a:t>
            </a:r>
            <a:r>
              <a:rPr lang="en-US" altLang="zh-CN" baseline="0" dirty="0" smtClean="0"/>
              <a:t>Community</a:t>
            </a:r>
            <a:r>
              <a:rPr lang="zh-CN" altLang="en-US" baseline="0" dirty="0" smtClean="0"/>
              <a:t>版本</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44</a:t>
            </a:fld>
            <a:endParaRPr lang="en-US"/>
          </a:p>
        </p:txBody>
      </p:sp>
    </p:spTree>
    <p:extLst>
      <p:ext uri="{BB962C8B-B14F-4D97-AF65-F5344CB8AC3E}">
        <p14:creationId xmlns:p14="http://schemas.microsoft.com/office/powerpoint/2010/main" val="1826457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那持续集成的整个流程是怎么样的呢？其实也不难。</a:t>
            </a:r>
            <a:endParaRPr lang="en-US" altLang="zh-CN" dirty="0" smtClean="0"/>
          </a:p>
          <a:p>
            <a:endParaRPr lang="en-US" altLang="zh-CN" dirty="0" smtClean="0"/>
          </a:p>
          <a:p>
            <a:r>
              <a:rPr lang="zh-CN" altLang="en-US" dirty="0" smtClean="0"/>
              <a:t>首先成生</a:t>
            </a:r>
            <a:r>
              <a:rPr lang="en-US" altLang="zh-CN" dirty="0" smtClean="0"/>
              <a:t>SSH</a:t>
            </a:r>
            <a:r>
              <a:rPr lang="zh-CN" altLang="en-US" dirty="0" smtClean="0"/>
              <a:t>的公钥和私钥，项目上带上私钥，</a:t>
            </a:r>
            <a:r>
              <a:rPr lang="en-US" altLang="zh-CN" dirty="0" err="1" smtClean="0"/>
              <a:t>Git</a:t>
            </a:r>
            <a:r>
              <a:rPr lang="zh-CN" altLang="en-US" dirty="0" smtClean="0"/>
              <a:t>平台信任公钥。</a:t>
            </a:r>
            <a:endParaRPr lang="en-US" altLang="zh-CN" dirty="0" smtClean="0"/>
          </a:p>
          <a:p>
            <a:endParaRPr lang="en-US" altLang="zh-CN" dirty="0" smtClean="0"/>
          </a:p>
          <a:p>
            <a:r>
              <a:rPr lang="zh-CN" altLang="en-US" dirty="0" smtClean="0"/>
              <a:t>把更新好的代码推送到</a:t>
            </a:r>
            <a:r>
              <a:rPr lang="en-US" altLang="zh-CN" dirty="0" err="1" smtClean="0"/>
              <a:t>Git</a:t>
            </a:r>
            <a:r>
              <a:rPr lang="zh-CN" altLang="en-US" dirty="0" smtClean="0"/>
              <a:t>平台后，会自动触发持续集成平台，开始跑一些命令，比说代码规范、测试用例。都通过之后，会编译生成代码，然后用带上的私钥，将生成的代码推送到发布分支。</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45</a:t>
            </a:fld>
            <a:endParaRPr lang="en-US"/>
          </a:p>
        </p:txBody>
      </p:sp>
    </p:spTree>
    <p:extLst>
      <p:ext uri="{BB962C8B-B14F-4D97-AF65-F5344CB8AC3E}">
        <p14:creationId xmlns:p14="http://schemas.microsoft.com/office/powerpoint/2010/main" val="1789092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持续集成的时候，有些人主张把代码规范做了。不过我建议</a:t>
            </a:r>
            <a:r>
              <a:rPr lang="zh-CN" altLang="en-US" sz="900" dirty="0" smtClean="0">
                <a:latin typeface="微软雅黑" panose="020B0503020204020204" pitchFamily="34" charset="-122"/>
                <a:ea typeface="微软雅黑" panose="020B0503020204020204" pitchFamily="34" charset="-122"/>
              </a:rPr>
              <a:t>更推荐的做法 </a:t>
            </a:r>
            <a:r>
              <a:rPr lang="en-US" altLang="zh-CN" sz="900" dirty="0" smtClean="0">
                <a:latin typeface="微软雅黑" panose="020B0503020204020204" pitchFamily="34" charset="-122"/>
                <a:ea typeface="微软雅黑" panose="020B0503020204020204" pitchFamily="34" charset="-122"/>
              </a:rPr>
              <a:t>IDE</a:t>
            </a:r>
            <a:r>
              <a:rPr lang="zh-CN" altLang="en-US" sz="900" dirty="0" smtClean="0">
                <a:latin typeface="微软雅黑" panose="020B0503020204020204" pitchFamily="34" charset="-122"/>
                <a:ea typeface="微软雅黑" panose="020B0503020204020204" pitchFamily="34" charset="-122"/>
              </a:rPr>
              <a:t> 提醒 </a:t>
            </a:r>
            <a:r>
              <a:rPr lang="en-US" altLang="zh-CN" sz="900" dirty="0" smtClean="0">
                <a:latin typeface="微软雅黑" panose="020B0503020204020204" pitchFamily="34" charset="-122"/>
                <a:ea typeface="微软雅黑" panose="020B0503020204020204" pitchFamily="34" charset="-122"/>
              </a:rPr>
              <a:t>+</a:t>
            </a:r>
            <a:r>
              <a:rPr lang="zh-CN" altLang="en-US" sz="900" dirty="0" smtClean="0">
                <a:latin typeface="微软雅黑" panose="020B0503020204020204" pitchFamily="34" charset="-122"/>
                <a:ea typeface="微软雅黑" panose="020B0503020204020204" pitchFamily="34" charset="-122"/>
              </a:rPr>
              <a:t> </a:t>
            </a:r>
            <a:r>
              <a:rPr lang="en-US" altLang="zh-CN" sz="900" dirty="0" smtClean="0">
                <a:latin typeface="微软雅黑" panose="020B0503020204020204" pitchFamily="34" charset="-122"/>
                <a:ea typeface="微软雅黑" panose="020B0503020204020204" pitchFamily="34" charset="-122"/>
              </a:rPr>
              <a:t>Pre-Commit</a:t>
            </a:r>
            <a:r>
              <a:rPr lang="zh-CN" altLang="en-US" sz="900" dirty="0" smtClean="0">
                <a:latin typeface="微软雅黑" panose="020B0503020204020204" pitchFamily="34" charset="-122"/>
                <a:ea typeface="微软雅黑" panose="020B0503020204020204" pitchFamily="34" charset="-122"/>
              </a:rPr>
              <a:t> 检查</a:t>
            </a:r>
            <a:r>
              <a:rPr lang="zh-CN" altLang="en-US" sz="900" smtClean="0">
                <a:latin typeface="+mn-lt"/>
                <a:ea typeface="+mn-ea"/>
              </a:rPr>
              <a:t>更加直观快捷，还有节省服务器资源。</a:t>
            </a:r>
            <a:endParaRPr lang="en-US" altLang="zh-CN" sz="900" dirty="0" smtClean="0">
              <a:latin typeface="+mn-lt"/>
              <a:ea typeface="+mn-ea"/>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mn-lt"/>
              <a:ea typeface="+mn-ea"/>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mn-lt"/>
                <a:ea typeface="+mn-ea"/>
              </a:rPr>
              <a:t>一般来说，我们用</a:t>
            </a:r>
            <a:r>
              <a:rPr lang="en-US" altLang="zh-CN" sz="900" dirty="0" err="1" smtClean="0">
                <a:latin typeface="+mn-lt"/>
                <a:ea typeface="+mn-ea"/>
              </a:rPr>
              <a:t>ESLint</a:t>
            </a:r>
            <a:r>
              <a:rPr lang="zh-CN" altLang="en-US" sz="900" dirty="0" smtClean="0">
                <a:latin typeface="+mn-lt"/>
                <a:ea typeface="+mn-ea"/>
              </a:rPr>
              <a:t>检测</a:t>
            </a:r>
            <a:r>
              <a:rPr lang="en-US" altLang="zh-CN" sz="900" dirty="0" smtClean="0">
                <a:latin typeface="+mn-lt"/>
                <a:ea typeface="+mn-ea"/>
              </a:rPr>
              <a:t>JavaScript</a:t>
            </a:r>
            <a:r>
              <a:rPr lang="zh-CN" altLang="en-US" sz="900" dirty="0" smtClean="0">
                <a:latin typeface="+mn-lt"/>
                <a:ea typeface="+mn-ea"/>
              </a:rPr>
              <a:t>，用</a:t>
            </a:r>
            <a:r>
              <a:rPr lang="en-US" altLang="zh-CN" sz="900" dirty="0" err="1" smtClean="0">
                <a:latin typeface="+mn-lt"/>
                <a:ea typeface="+mn-ea"/>
              </a:rPr>
              <a:t>StyleLint</a:t>
            </a:r>
            <a:r>
              <a:rPr lang="zh-CN" altLang="en-US" sz="900" dirty="0" smtClean="0">
                <a:latin typeface="+mn-lt"/>
                <a:ea typeface="+mn-ea"/>
              </a:rPr>
              <a:t>检测样式。</a:t>
            </a:r>
            <a:endParaRPr lang="en-US" altLang="zh-CN" sz="900" dirty="0" smtClean="0">
              <a:latin typeface="+mn-lt"/>
              <a:ea typeface="+mn-ea"/>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mn-lt"/>
              <a:ea typeface="+mn-ea"/>
            </a:endParaRP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dirty="0" smtClean="0">
                <a:latin typeface="+mn-lt"/>
                <a:ea typeface="+mn-ea"/>
              </a:rPr>
              <a:t>我们团队目前使用的是</a:t>
            </a:r>
            <a:r>
              <a:rPr lang="en-US" altLang="zh-CN" sz="900" dirty="0" err="1" smtClean="0">
                <a:latin typeface="+mn-lt"/>
                <a:ea typeface="+mn-ea"/>
              </a:rPr>
              <a:t>eslint</a:t>
            </a:r>
            <a:r>
              <a:rPr lang="en-US" altLang="zh-CN" sz="900" dirty="0" smtClean="0">
                <a:latin typeface="+mn-lt"/>
                <a:ea typeface="+mn-ea"/>
              </a:rPr>
              <a:t>-</a:t>
            </a:r>
            <a:r>
              <a:rPr lang="en-US" altLang="zh-CN" sz="900" dirty="0" err="1" smtClean="0">
                <a:latin typeface="+mn-lt"/>
                <a:ea typeface="+mn-ea"/>
              </a:rPr>
              <a:t>config</a:t>
            </a:r>
            <a:r>
              <a:rPr lang="en-US" altLang="zh-CN" sz="900" dirty="0" smtClean="0">
                <a:latin typeface="+mn-lt"/>
                <a:ea typeface="+mn-ea"/>
              </a:rPr>
              <a:t>-alloy</a:t>
            </a:r>
            <a:r>
              <a:rPr lang="zh-CN" altLang="en-US" sz="900" dirty="0" smtClean="0">
                <a:latin typeface="+mn-lt"/>
                <a:ea typeface="+mn-ea"/>
              </a:rPr>
              <a:t>，除了基础的</a:t>
            </a:r>
            <a:r>
              <a:rPr lang="en-US" altLang="zh-CN" sz="900" dirty="0" err="1" smtClean="0">
                <a:latin typeface="+mn-lt"/>
                <a:ea typeface="+mn-ea"/>
              </a:rPr>
              <a:t>js</a:t>
            </a:r>
            <a:r>
              <a:rPr lang="zh-CN" altLang="en-US" sz="900" dirty="0" smtClean="0">
                <a:latin typeface="+mn-lt"/>
                <a:ea typeface="+mn-ea"/>
              </a:rPr>
              <a:t>语法以外，还支持</a:t>
            </a:r>
            <a:r>
              <a:rPr lang="en-US" altLang="zh-CN" sz="900" dirty="0" err="1" smtClean="0">
                <a:latin typeface="+mn-lt"/>
                <a:ea typeface="+mn-ea"/>
              </a:rPr>
              <a:t>vue</a:t>
            </a:r>
            <a:r>
              <a:rPr lang="zh-CN" altLang="en-US" sz="900" dirty="0" smtClean="0">
                <a:latin typeface="+mn-lt"/>
                <a:ea typeface="+mn-ea"/>
              </a:rPr>
              <a:t>和</a:t>
            </a:r>
            <a:r>
              <a:rPr lang="en-US" altLang="zh-CN" sz="900" dirty="0" smtClean="0">
                <a:latin typeface="+mn-lt"/>
                <a:ea typeface="+mn-ea"/>
              </a:rPr>
              <a:t>react</a:t>
            </a:r>
            <a:r>
              <a:rPr lang="zh-CN" altLang="en-US" sz="900" dirty="0" smtClean="0">
                <a:latin typeface="+mn-lt"/>
                <a:ea typeface="+mn-ea"/>
              </a:rPr>
              <a:t>的语法，相当好用。</a:t>
            </a:r>
            <a:endParaRPr lang="en-US" altLang="zh-CN" sz="900" dirty="0" smtClean="0">
              <a:latin typeface="+mn-lt"/>
              <a:ea typeface="+mn-ea"/>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altLang="zh-CN" sz="900" dirty="0" smtClean="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2E484698-1F0F-5541-961B-E23485930EC9}" type="slidenum">
              <a:rPr lang="en-US" smtClean="0"/>
              <a:t>46</a:t>
            </a:fld>
            <a:endParaRPr lang="en-US"/>
          </a:p>
        </p:txBody>
      </p:sp>
    </p:spTree>
    <p:extLst>
      <p:ext uri="{BB962C8B-B14F-4D97-AF65-F5344CB8AC3E}">
        <p14:creationId xmlns:p14="http://schemas.microsoft.com/office/powerpoint/2010/main" val="1992603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另外，一般我们持续集成的时候还会做测试。对于测试来说，我们分为组件测试和业务测试。组件测试可以再细分为</a:t>
            </a:r>
            <a:r>
              <a:rPr lang="en-US" altLang="zh-CN" dirty="0" smtClean="0"/>
              <a:t>UI</a:t>
            </a:r>
            <a:r>
              <a:rPr lang="zh-CN" altLang="en-US" dirty="0" smtClean="0"/>
              <a:t>和逻辑组件测试。</a:t>
            </a:r>
            <a:endParaRPr lang="en-US" altLang="zh-CN" dirty="0" smtClean="0"/>
          </a:p>
          <a:p>
            <a:endParaRPr lang="en-US" altLang="zh-CN" dirty="0" smtClean="0"/>
          </a:p>
          <a:p>
            <a:r>
              <a:rPr lang="zh-CN" altLang="en-US" dirty="0" smtClean="0"/>
              <a:t>我是推荐在持续集成中做测试的，因为提供多个</a:t>
            </a:r>
            <a:r>
              <a:rPr lang="en-US" altLang="zh-CN" dirty="0" smtClean="0"/>
              <a:t>Node</a:t>
            </a:r>
            <a:r>
              <a:rPr lang="zh-CN" altLang="en-US" dirty="0" smtClean="0"/>
              <a:t>版本，而且在别的机器上测一下，可以测出一些兼容性问题。</a:t>
            </a:r>
            <a:endParaRPr lang="en-US" altLang="zh-CN" dirty="0" smtClean="0"/>
          </a:p>
          <a:p>
            <a:endParaRPr lang="en-US" altLang="zh-CN" dirty="0" smtClean="0"/>
          </a:p>
          <a:p>
            <a:r>
              <a:rPr lang="zh-CN" altLang="en-US" dirty="0" smtClean="0"/>
              <a:t>我之前用</a:t>
            </a:r>
            <a:r>
              <a:rPr lang="en-US" altLang="zh-CN" dirty="0" smtClean="0"/>
              <a:t>React</a:t>
            </a:r>
            <a:r>
              <a:rPr lang="zh-CN" altLang="en-US" dirty="0" smtClean="0"/>
              <a:t>作为示例写了一篇</a:t>
            </a:r>
            <a:r>
              <a:rPr lang="en-US" altLang="zh-CN" dirty="0" smtClean="0"/>
              <a:t>xxx</a:t>
            </a:r>
            <a:r>
              <a:rPr lang="zh-CN" altLang="en-US" dirty="0" smtClean="0"/>
              <a:t>，当中也有提到怎么通过测试，去保障组件开发的可靠性</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47</a:t>
            </a:fld>
            <a:endParaRPr lang="en-US"/>
          </a:p>
        </p:txBody>
      </p:sp>
    </p:spTree>
    <p:extLst>
      <p:ext uri="{BB962C8B-B14F-4D97-AF65-F5344CB8AC3E}">
        <p14:creationId xmlns:p14="http://schemas.microsoft.com/office/powerpoint/2010/main" val="854173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那持续集成与代理部署之间，怎么衔接呢。</a:t>
            </a:r>
            <a:endParaRPr lang="en-US" altLang="zh-CN" dirty="0" smtClean="0"/>
          </a:p>
          <a:p>
            <a:r>
              <a:rPr lang="zh-CN" altLang="en-US" dirty="0" smtClean="0"/>
              <a:t>我们一般会用</a:t>
            </a:r>
            <a:r>
              <a:rPr lang="en-US" altLang="zh-CN" dirty="0" err="1" smtClean="0"/>
              <a:t>webhook</a:t>
            </a:r>
            <a:r>
              <a:rPr lang="zh-CN" altLang="en-US" dirty="0" smtClean="0"/>
              <a:t>去做衔接。</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48</a:t>
            </a:fld>
            <a:endParaRPr lang="en-US"/>
          </a:p>
        </p:txBody>
      </p:sp>
    </p:spTree>
    <p:extLst>
      <p:ext uri="{BB962C8B-B14F-4D97-AF65-F5344CB8AC3E}">
        <p14:creationId xmlns:p14="http://schemas.microsoft.com/office/powerpoint/2010/main" val="250502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具体什么是</a:t>
            </a:r>
            <a:r>
              <a:rPr lang="en-US" altLang="zh-CN" dirty="0" err="1" smtClean="0"/>
              <a:t>webhook</a:t>
            </a:r>
            <a:r>
              <a:rPr lang="zh-CN" altLang="en-US" dirty="0" smtClean="0"/>
              <a:t>。</a:t>
            </a:r>
            <a:endParaRPr lang="en-US" altLang="zh-CN" dirty="0" smtClean="0"/>
          </a:p>
          <a:p>
            <a:r>
              <a:rPr lang="zh-CN" altLang="en-US" dirty="0" smtClean="0"/>
              <a:t>是通过一些代码仓库的事件去触发。比如说代码</a:t>
            </a:r>
            <a:r>
              <a:rPr lang="en-US" altLang="zh-CN" dirty="0" smtClean="0"/>
              <a:t>push</a:t>
            </a:r>
            <a:r>
              <a:rPr lang="zh-CN" altLang="en-US" dirty="0" smtClean="0"/>
              <a:t>呀，</a:t>
            </a:r>
            <a:r>
              <a:rPr lang="en-US" altLang="zh-CN" dirty="0" smtClean="0"/>
              <a:t>merge</a:t>
            </a:r>
            <a:r>
              <a:rPr lang="zh-CN" altLang="en-US" dirty="0" smtClean="0"/>
              <a:t>等等的事件，然后会发一个请求到部署服务器中，触发下一步的行为。</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49</a:t>
            </a:fld>
            <a:endParaRPr lang="en-US"/>
          </a:p>
        </p:txBody>
      </p:sp>
    </p:spTree>
    <p:extLst>
      <p:ext uri="{BB962C8B-B14F-4D97-AF65-F5344CB8AC3E}">
        <p14:creationId xmlns:p14="http://schemas.microsoft.com/office/powerpoint/2010/main" val="553120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代码部署好后，生成的生产代码要先发到测试环境当中，进行测试。当前主要有两种测试环境的部署方式。</a:t>
            </a:r>
            <a:endParaRPr lang="en-US" altLang="zh-CN" dirty="0" smtClean="0"/>
          </a:p>
          <a:p>
            <a:endParaRPr lang="en-US" altLang="zh-CN" dirty="0" smtClean="0"/>
          </a:p>
          <a:p>
            <a:r>
              <a:rPr lang="zh-CN" altLang="en-US" dirty="0" smtClean="0"/>
              <a:t>第一种是多域名单测试环境，意思就是说一个测试环境中，不同分支对应不同的子域名。新建域名的时候，会自动将</a:t>
            </a:r>
            <a:r>
              <a:rPr lang="en-US" altLang="zh-CN" dirty="0" err="1" smtClean="0"/>
              <a:t>nginx</a:t>
            </a:r>
            <a:r>
              <a:rPr lang="zh-CN" altLang="en-US" dirty="0" smtClean="0"/>
              <a:t>配置下发到服务器中。</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50</a:t>
            </a:fld>
            <a:endParaRPr lang="en-US"/>
          </a:p>
        </p:txBody>
      </p:sp>
    </p:spTree>
    <p:extLst>
      <p:ext uri="{BB962C8B-B14F-4D97-AF65-F5344CB8AC3E}">
        <p14:creationId xmlns:p14="http://schemas.microsoft.com/office/powerpoint/2010/main" val="56977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那作为一个开发团队，我们需要关注哪些开发指标，去让我们开发的产品质量更好呢。</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6</a:t>
            </a:fld>
            <a:endParaRPr lang="en-US"/>
          </a:p>
        </p:txBody>
      </p:sp>
    </p:spTree>
    <p:extLst>
      <p:ext uri="{BB962C8B-B14F-4D97-AF65-F5344CB8AC3E}">
        <p14:creationId xmlns:p14="http://schemas.microsoft.com/office/powerpoint/2010/main" val="1157517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另一种是单域名多测试环境。意思就是部署了很多台测试服务器，然后用代理工具，比如</a:t>
            </a:r>
            <a:r>
              <a:rPr lang="en-US" altLang="zh-CN" dirty="0" smtClean="0"/>
              <a:t>fiddler/</a:t>
            </a:r>
            <a:r>
              <a:rPr lang="en-US" altLang="zh-CN" dirty="0" err="1" smtClean="0"/>
              <a:t>charles</a:t>
            </a:r>
            <a:r>
              <a:rPr lang="zh-CN" altLang="en-US" dirty="0" smtClean="0"/>
              <a:t>来做转发。</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51</a:t>
            </a:fld>
            <a:endParaRPr lang="en-US"/>
          </a:p>
        </p:txBody>
      </p:sp>
    </p:spTree>
    <p:extLst>
      <p:ext uri="{BB962C8B-B14F-4D97-AF65-F5344CB8AC3E}">
        <p14:creationId xmlns:p14="http://schemas.microsoft.com/office/powerpoint/2010/main" val="1737300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52</a:t>
            </a:fld>
            <a:endParaRPr lang="en-US"/>
          </a:p>
        </p:txBody>
      </p:sp>
    </p:spTree>
    <p:extLst>
      <p:ext uri="{BB962C8B-B14F-4D97-AF65-F5344CB8AC3E}">
        <p14:creationId xmlns:p14="http://schemas.microsoft.com/office/powerpoint/2010/main" val="539759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终于来到最后一步了，就是把代码发布到生产环境，让你开发的产品面向用户了。</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53</a:t>
            </a:fld>
            <a:endParaRPr lang="en-US"/>
          </a:p>
        </p:txBody>
      </p:sp>
    </p:spTree>
    <p:extLst>
      <p:ext uri="{BB962C8B-B14F-4D97-AF65-F5344CB8AC3E}">
        <p14:creationId xmlns:p14="http://schemas.microsoft.com/office/powerpoint/2010/main" val="347219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之前呢，我们一些团队成员还有外部一些前端团队的人弄了一个技术文档翻译网站。叫印记中文。一开始是自己买了一台云虚拟机（</a:t>
            </a:r>
            <a:r>
              <a:rPr lang="en-US" altLang="zh-CN" dirty="0" smtClean="0"/>
              <a:t>CVM</a:t>
            </a:r>
            <a:r>
              <a:rPr lang="zh-CN" altLang="en-US" dirty="0" smtClean="0"/>
              <a:t>）部署。但随着接入的文档数量越来越多，流量太大了，我们不得不求助于腾讯云</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54</a:t>
            </a:fld>
            <a:endParaRPr lang="en-US"/>
          </a:p>
        </p:txBody>
      </p:sp>
    </p:spTree>
    <p:extLst>
      <p:ext uri="{BB962C8B-B14F-4D97-AF65-F5344CB8AC3E}">
        <p14:creationId xmlns:p14="http://schemas.microsoft.com/office/powerpoint/2010/main" val="1164345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计算了一下目前文档的流量、带宽等等，还有未来可能接入的文档，然后去申请几台超级好的服务器，以应对未来的接入量增长。</a:t>
            </a:r>
            <a:endParaRPr lang="en-US" altLang="zh-CN" dirty="0" smtClean="0"/>
          </a:p>
          <a:p>
            <a:endParaRPr lang="en-US" dirty="0" smtClean="0"/>
          </a:p>
          <a:p>
            <a:r>
              <a:rPr lang="zh-CN" altLang="en-US" dirty="0" smtClean="0"/>
              <a:t>算了一下成本，一年成本要</a:t>
            </a:r>
            <a:r>
              <a:rPr lang="en-US" altLang="zh-CN" dirty="0" smtClean="0"/>
              <a:t>15000</a:t>
            </a:r>
            <a:r>
              <a:rPr lang="zh-CN" altLang="en-US" dirty="0" smtClean="0"/>
              <a:t>块</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55</a:t>
            </a:fld>
            <a:endParaRPr lang="en-US"/>
          </a:p>
        </p:txBody>
      </p:sp>
    </p:spTree>
    <p:extLst>
      <p:ext uri="{BB962C8B-B14F-4D97-AF65-F5344CB8AC3E}">
        <p14:creationId xmlns:p14="http://schemas.microsoft.com/office/powerpoint/2010/main" val="792843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然后给腾讯云的工程师看了一下成本</a:t>
            </a:r>
            <a:r>
              <a:rPr lang="en-US" altLang="zh-CN" dirty="0" smtClean="0"/>
              <a:t>15000</a:t>
            </a:r>
            <a:r>
              <a:rPr lang="zh-CN" altLang="en-US" dirty="0" smtClean="0"/>
              <a:t>，他吓了一跳。然后他建议我用动静分享的办法，静态放</a:t>
            </a:r>
            <a:r>
              <a:rPr lang="en-US" altLang="zh-CN" dirty="0" smtClean="0"/>
              <a:t>cos</a:t>
            </a:r>
            <a:r>
              <a:rPr lang="zh-CN" altLang="en-US" dirty="0" smtClean="0"/>
              <a:t> </a:t>
            </a:r>
            <a:r>
              <a:rPr lang="en-US" altLang="zh-CN" dirty="0" smtClean="0"/>
              <a:t>+</a:t>
            </a:r>
            <a:r>
              <a:rPr lang="zh-CN" altLang="en-US" dirty="0" smtClean="0"/>
              <a:t> </a:t>
            </a:r>
            <a:r>
              <a:rPr lang="en-US" altLang="zh-CN" dirty="0" err="1" smtClean="0"/>
              <a:t>cdn</a:t>
            </a:r>
            <a:r>
              <a:rPr lang="zh-CN" altLang="en-US" dirty="0" smtClean="0"/>
              <a:t>，动态走</a:t>
            </a:r>
            <a:r>
              <a:rPr lang="en-US" altLang="zh-CN" dirty="0" err="1" smtClean="0"/>
              <a:t>cvm</a:t>
            </a:r>
            <a:r>
              <a:rPr lang="zh-CN" altLang="en-US" dirty="0" smtClean="0"/>
              <a:t>。成本只需要花</a:t>
            </a:r>
            <a:r>
              <a:rPr lang="en-US" altLang="zh-CN" dirty="0" smtClean="0"/>
              <a:t>1300</a:t>
            </a:r>
            <a:r>
              <a:rPr lang="zh-CN" altLang="en-US" dirty="0" smtClean="0"/>
              <a:t>。</a:t>
            </a:r>
            <a:endParaRPr lang="en-US" altLang="zh-CN" dirty="0" smtClean="0"/>
          </a:p>
          <a:p>
            <a:endParaRPr lang="en-US" dirty="0" smtClean="0"/>
          </a:p>
          <a:p>
            <a:r>
              <a:rPr lang="en-US" altLang="zh-CN" dirty="0" smtClean="0"/>
              <a:t>1300</a:t>
            </a:r>
            <a:r>
              <a:rPr lang="zh-CN" altLang="en-US" dirty="0" smtClean="0"/>
              <a:t>就是一台普通</a:t>
            </a:r>
            <a:r>
              <a:rPr lang="en-US" altLang="zh-CN" dirty="0" smtClean="0"/>
              <a:t>CVM</a:t>
            </a:r>
            <a:r>
              <a:rPr lang="zh-CN" altLang="en-US" dirty="0" smtClean="0"/>
              <a:t>一年的价格，然后它会送几十</a:t>
            </a:r>
            <a:r>
              <a:rPr lang="en-US" altLang="zh-CN" dirty="0" smtClean="0"/>
              <a:t>G</a:t>
            </a:r>
            <a:r>
              <a:rPr lang="zh-CN" altLang="en-US" dirty="0" smtClean="0"/>
              <a:t>的</a:t>
            </a:r>
            <a:r>
              <a:rPr lang="en-US" altLang="zh-CN" dirty="0" smtClean="0"/>
              <a:t>COS</a:t>
            </a:r>
            <a:r>
              <a:rPr lang="zh-CN" altLang="en-US" dirty="0" smtClean="0"/>
              <a:t> </a:t>
            </a:r>
            <a:r>
              <a:rPr lang="en-US" altLang="zh-CN" dirty="0" smtClean="0"/>
              <a:t>+</a:t>
            </a:r>
            <a:r>
              <a:rPr lang="zh-CN" altLang="en-US" dirty="0" smtClean="0"/>
              <a:t> </a:t>
            </a:r>
            <a:r>
              <a:rPr lang="en-US" altLang="zh-CN" dirty="0" smtClean="0"/>
              <a:t>CDN</a:t>
            </a:r>
            <a:r>
              <a:rPr lang="zh-CN" altLang="en-US" dirty="0" smtClean="0"/>
              <a:t>流量，每个月大概</a:t>
            </a:r>
            <a:r>
              <a:rPr lang="en-US" altLang="zh-CN" dirty="0" smtClean="0"/>
              <a:t>20</a:t>
            </a:r>
            <a:r>
              <a:rPr lang="zh-CN" altLang="en-US" dirty="0" smtClean="0"/>
              <a:t>多块兑换</a:t>
            </a:r>
            <a:r>
              <a:rPr lang="en-US" altLang="zh-CN" dirty="0" smtClean="0"/>
              <a:t>100G</a:t>
            </a:r>
            <a:r>
              <a:rPr lang="zh-CN" altLang="en-US" baseline="0" dirty="0" smtClean="0"/>
              <a:t> </a:t>
            </a:r>
            <a:r>
              <a:rPr lang="en-US" altLang="zh-CN" baseline="0" dirty="0" smtClean="0"/>
              <a:t>CDN</a:t>
            </a:r>
            <a:r>
              <a:rPr lang="zh-CN" altLang="en-US" baseline="0" dirty="0" smtClean="0"/>
              <a:t>流量</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56</a:t>
            </a:fld>
            <a:endParaRPr lang="en-US"/>
          </a:p>
        </p:txBody>
      </p:sp>
    </p:spTree>
    <p:extLst>
      <p:ext uri="{BB962C8B-B14F-4D97-AF65-F5344CB8AC3E}">
        <p14:creationId xmlns:p14="http://schemas.microsoft.com/office/powerpoint/2010/main" val="488907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所谓</a:t>
            </a:r>
            <a:r>
              <a:rPr lang="en-US" altLang="zh-CN" dirty="0" smtClean="0"/>
              <a:t>COS</a:t>
            </a:r>
            <a:r>
              <a:rPr lang="zh-CN" altLang="en-US" dirty="0" smtClean="0"/>
              <a:t>，就是对象存储的意思，</a:t>
            </a:r>
            <a:r>
              <a:rPr lang="en-US" altLang="zh-CN" dirty="0" smtClean="0"/>
              <a:t>CDN</a:t>
            </a:r>
            <a:r>
              <a:rPr lang="zh-CN" altLang="en-US" dirty="0" smtClean="0"/>
              <a:t> 就是静态内容分发网络，</a:t>
            </a:r>
            <a:r>
              <a:rPr lang="en-US" altLang="zh-CN" dirty="0" smtClean="0"/>
              <a:t>CDN</a:t>
            </a:r>
            <a:r>
              <a:rPr lang="zh-CN" altLang="en-US" dirty="0" smtClean="0"/>
              <a:t>加速就是把这些内容加速分发。</a:t>
            </a:r>
            <a:endParaRPr lang="en-US" altLang="zh-CN" dirty="0" smtClean="0"/>
          </a:p>
          <a:p>
            <a:endParaRPr lang="en-US" dirty="0" smtClean="0"/>
          </a:p>
          <a:p>
            <a:r>
              <a:rPr lang="zh-CN" altLang="en-US" dirty="0" smtClean="0"/>
              <a:t>它的优势在于大文件、静态文件存放，节省</a:t>
            </a:r>
            <a:r>
              <a:rPr lang="en-US" altLang="zh-CN" dirty="0" smtClean="0"/>
              <a:t>30%</a:t>
            </a:r>
            <a:r>
              <a:rPr lang="zh-CN" altLang="en-US" dirty="0" smtClean="0"/>
              <a:t> </a:t>
            </a:r>
            <a:r>
              <a:rPr lang="en-US" altLang="zh-CN" dirty="0" smtClean="0"/>
              <a:t>-</a:t>
            </a:r>
            <a:r>
              <a:rPr lang="zh-CN" altLang="en-US" dirty="0" smtClean="0"/>
              <a:t> </a:t>
            </a:r>
            <a:r>
              <a:rPr lang="en-US" altLang="zh-CN" dirty="0" smtClean="0"/>
              <a:t>40%</a:t>
            </a:r>
            <a:r>
              <a:rPr lang="zh-CN" altLang="en-US" dirty="0" smtClean="0"/>
              <a:t>的带宽成本。可以采用 </a:t>
            </a:r>
            <a:r>
              <a:rPr lang="en-US" altLang="zh-CN" dirty="0" err="1" smtClean="0"/>
              <a:t>Webhook</a:t>
            </a:r>
            <a:r>
              <a:rPr lang="zh-CN" altLang="en-US" dirty="0" smtClean="0"/>
              <a:t> </a:t>
            </a:r>
            <a:r>
              <a:rPr lang="en-US" altLang="zh-CN" dirty="0" smtClean="0"/>
              <a:t>+</a:t>
            </a:r>
            <a:r>
              <a:rPr lang="zh-CN" altLang="en-US" dirty="0" smtClean="0"/>
              <a:t> </a:t>
            </a:r>
            <a:r>
              <a:rPr lang="en-US" altLang="zh-CN" dirty="0" err="1" smtClean="0"/>
              <a:t>Git</a:t>
            </a:r>
            <a:r>
              <a:rPr lang="zh-CN" altLang="en-US" dirty="0" smtClean="0"/>
              <a:t> </a:t>
            </a:r>
            <a:r>
              <a:rPr lang="en-US" altLang="zh-CN" dirty="0" smtClean="0"/>
              <a:t>+</a:t>
            </a:r>
            <a:r>
              <a:rPr lang="zh-CN" altLang="en-US" dirty="0" smtClean="0"/>
              <a:t> </a:t>
            </a:r>
            <a:r>
              <a:rPr lang="en-US" altLang="zh-CN" dirty="0" smtClean="0"/>
              <a:t>COS</a:t>
            </a:r>
            <a:r>
              <a:rPr lang="zh-CN" altLang="en-US" dirty="0" smtClean="0"/>
              <a:t>上传脚本的方式，而且它有不同语言各种脚本工具和对外开放的</a:t>
            </a:r>
            <a:r>
              <a:rPr lang="en-US" altLang="zh-CN" dirty="0" smtClean="0"/>
              <a:t>API</a:t>
            </a:r>
            <a:r>
              <a:rPr lang="zh-CN" altLang="en-US" dirty="0" smtClean="0"/>
              <a:t>，完全可以根据业务需求做定制。</a:t>
            </a:r>
            <a:endParaRPr lang="en-US" altLang="zh-CN" dirty="0" smtClean="0"/>
          </a:p>
          <a:p>
            <a:endParaRPr lang="en-US" dirty="0" smtClean="0"/>
          </a:p>
          <a:p>
            <a:r>
              <a:rPr lang="en-US" altLang="zh-CN" dirty="0" smtClean="0"/>
              <a:t>CVM</a:t>
            </a:r>
            <a:r>
              <a:rPr lang="zh-CN" altLang="en-US" dirty="0" smtClean="0"/>
              <a:t>呢存放静态资源，对比</a:t>
            </a:r>
            <a:r>
              <a:rPr lang="en-US" altLang="zh-CN" dirty="0" smtClean="0"/>
              <a:t>CDN</a:t>
            </a:r>
            <a:r>
              <a:rPr lang="zh-CN" altLang="en-US" dirty="0" smtClean="0"/>
              <a:t> </a:t>
            </a:r>
            <a:r>
              <a:rPr lang="en-US" altLang="zh-CN" dirty="0" smtClean="0"/>
              <a:t>+</a:t>
            </a:r>
            <a:r>
              <a:rPr lang="zh-CN" altLang="en-US" dirty="0" smtClean="0"/>
              <a:t> </a:t>
            </a:r>
            <a:r>
              <a:rPr lang="en-US" altLang="zh-CN" dirty="0" smtClean="0"/>
              <a:t>COS</a:t>
            </a:r>
            <a:r>
              <a:rPr lang="zh-CN" altLang="en-US" dirty="0" smtClean="0"/>
              <a:t>就相形见拙了，因此</a:t>
            </a:r>
            <a:r>
              <a:rPr lang="en-US" altLang="zh-CN" dirty="0" smtClean="0"/>
              <a:t>CVM</a:t>
            </a:r>
            <a:r>
              <a:rPr lang="zh-CN" altLang="en-US" dirty="0" smtClean="0"/>
              <a:t>一般是用来部署一些后台服务和存放数据。</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57</a:t>
            </a:fld>
            <a:endParaRPr lang="en-US"/>
          </a:p>
        </p:txBody>
      </p:sp>
    </p:spTree>
    <p:extLst>
      <p:ext uri="{BB962C8B-B14F-4D97-AF65-F5344CB8AC3E}">
        <p14:creationId xmlns:p14="http://schemas.microsoft.com/office/powerpoint/2010/main" val="119033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58</a:t>
            </a:fld>
            <a:endParaRPr lang="en-US"/>
          </a:p>
        </p:txBody>
      </p:sp>
    </p:spTree>
    <p:extLst>
      <p:ext uri="{BB962C8B-B14F-4D97-AF65-F5344CB8AC3E}">
        <p14:creationId xmlns:p14="http://schemas.microsoft.com/office/powerpoint/2010/main" val="1835715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今天呢，我总体介绍了前端开发体系里的方方面面。不过在重要性方面方面说，我觉得红框圈住的这几部份最为重要。如果需要带团队的时候，必须把这几块搞好，才能够贯通整个开发、测试、发布流程。脚手架与命令行主要保证开发效率还有页面的性能，持续集成和测试部署主要保证页面的质量，而发布上线这块的设计，保证产品能够正常、稳定地被用户使用。</a:t>
            </a:r>
            <a:endParaRPr lang="en-US" altLang="zh-CN" dirty="0" smtClean="0"/>
          </a:p>
          <a:p>
            <a:endParaRPr lang="en-US" dirty="0" smtClean="0"/>
          </a:p>
          <a:p>
            <a:r>
              <a:rPr lang="zh-CN" altLang="en-US" dirty="0" smtClean="0"/>
              <a:t>其它方面的，像组件化、接口联调，都可以在开发的过程中逐步补齐短板，而数据上报、错误监控，如果有第三主服务的话，可以借助，有能力也可以自己搭建。</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59</a:t>
            </a:fld>
            <a:endParaRPr lang="en-US"/>
          </a:p>
        </p:txBody>
      </p:sp>
    </p:spTree>
    <p:extLst>
      <p:ext uri="{BB962C8B-B14F-4D97-AF65-F5344CB8AC3E}">
        <p14:creationId xmlns:p14="http://schemas.microsoft.com/office/powerpoint/2010/main" val="746470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dirty="0" smtClean="0"/>
              <a:t>希望这次分享呢，能够让你对整个前端开发流程至少都有大概了解，并且能有冲动想去自己搭一套，或者去优化其中的某一部份。你一旦通通掌握了，相信你离程序员的这四大理想，</a:t>
            </a:r>
            <a:r>
              <a:rPr lang="zh-CN" altLang="en-US" dirty="0" smtClean="0">
                <a:latin typeface="微软雅黑" panose="020B0503020204020204" pitchFamily="34" charset="-122"/>
                <a:ea typeface="微软雅黑" panose="020B0503020204020204" pitchFamily="34" charset="-122"/>
              </a:rPr>
              <a:t>升职！加薪！技术改变世界！抱得美人</a:t>
            </a:r>
            <a:r>
              <a:rPr lang="zh-CN" altLang="en-US" smtClean="0">
                <a:latin typeface="微软雅黑" panose="020B0503020204020204" pitchFamily="34" charset="-122"/>
                <a:ea typeface="微软雅黑" panose="020B0503020204020204" pitchFamily="34" charset="-122"/>
              </a:rPr>
              <a:t>归！</a:t>
            </a:r>
            <a:r>
              <a:rPr lang="zh-CN" altLang="en-US" smtClean="0"/>
              <a:t>也就不远了。</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60</a:t>
            </a:fld>
            <a:endParaRPr lang="en-US"/>
          </a:p>
        </p:txBody>
      </p:sp>
    </p:spTree>
    <p:extLst>
      <p:ext uri="{BB962C8B-B14F-4D97-AF65-F5344CB8AC3E}">
        <p14:creationId xmlns:p14="http://schemas.microsoft.com/office/powerpoint/2010/main" val="17554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最近党的</a:t>
            </a:r>
            <a:r>
              <a:rPr lang="en-US" altLang="zh-CN" dirty="0" smtClean="0"/>
              <a:t>19</a:t>
            </a:r>
            <a:r>
              <a:rPr lang="zh-CN" altLang="en-US" dirty="0" smtClean="0"/>
              <a:t>大刚开完，作为社会主义的优秀接班人，当然先学习学习我党的理论实践。果然，我党一早就点出了个中的精髓。就是四字要诀：多快好省。</a:t>
            </a:r>
            <a:endParaRPr lang="en-US" altLang="zh-CN" dirty="0" smtClean="0"/>
          </a:p>
          <a:p>
            <a:endParaRPr lang="en-US" altLang="zh-CN" dirty="0" smtClean="0"/>
          </a:p>
          <a:p>
            <a:r>
              <a:rPr lang="zh-CN" altLang="en-US" dirty="0" smtClean="0"/>
              <a:t>产出多、质量好，是从产品层面说的；速度快、成本低是从研发层面来说的。</a:t>
            </a:r>
            <a:endParaRPr lang="en-US" altLang="zh-CN" dirty="0" smtClean="0"/>
          </a:p>
          <a:p>
            <a:endParaRPr lang="en-US" altLang="zh-CN" dirty="0" smtClean="0"/>
          </a:p>
          <a:p>
            <a:r>
              <a:rPr lang="zh-CN" altLang="en-US" dirty="0" smtClean="0"/>
              <a:t>对于我们</a:t>
            </a:r>
            <a:r>
              <a:rPr lang="zh-CN" altLang="en-US" dirty="0" smtClean="0"/>
              <a:t>技术开发来说，从这四个关键词我们提炼出来的核心，本质上就是要提高开发效率和提升页面性能。</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7</a:t>
            </a:fld>
            <a:endParaRPr lang="en-US"/>
          </a:p>
        </p:txBody>
      </p:sp>
    </p:spTree>
    <p:extLst>
      <p:ext uri="{BB962C8B-B14F-4D97-AF65-F5344CB8AC3E}">
        <p14:creationId xmlns:p14="http://schemas.microsoft.com/office/powerpoint/2010/main" val="620567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对于有的系统来说，打通</a:t>
            </a:r>
            <a:endParaRPr lang="en-US" altLang="zh-CN" dirty="0" smtClean="0"/>
          </a:p>
          <a:p>
            <a:r>
              <a:rPr lang="zh-CN" altLang="en-US" dirty="0" smtClean="0"/>
              <a:t>对于其它的系统，整合</a:t>
            </a:r>
            <a:endParaRPr lang="en-US" altLang="zh-CN" dirty="0" smtClean="0"/>
          </a:p>
          <a:p>
            <a:endParaRPr lang="en-US" altLang="zh-CN" dirty="0" smtClean="0"/>
          </a:p>
          <a:p>
            <a:r>
              <a:rPr lang="zh-CN" altLang="en-US" dirty="0" smtClean="0"/>
              <a:t>那究竟</a:t>
            </a:r>
            <a:r>
              <a:rPr lang="en-US" altLang="zh-CN" dirty="0" smtClean="0"/>
              <a:t>steamer</a:t>
            </a:r>
            <a:r>
              <a:rPr lang="zh-CN" altLang="en-US" dirty="0" smtClean="0"/>
              <a:t>体系有怎么样的优势呢？</a:t>
            </a:r>
            <a:endParaRPr lang="en-US" altLang="zh-CN" dirty="0" smtClean="0"/>
          </a:p>
        </p:txBody>
      </p:sp>
      <p:sp>
        <p:nvSpPr>
          <p:cNvPr id="4" name="Slide Number Placeholder 3"/>
          <p:cNvSpPr>
            <a:spLocks noGrp="1"/>
          </p:cNvSpPr>
          <p:nvPr>
            <p:ph type="sldNum" sz="quarter" idx="10"/>
          </p:nvPr>
        </p:nvSpPr>
        <p:spPr/>
        <p:txBody>
          <a:bodyPr/>
          <a:lstStyle/>
          <a:p>
            <a:fld id="{2E484698-1F0F-5541-961B-E23485930EC9}" type="slidenum">
              <a:rPr lang="en-US" smtClean="0"/>
              <a:t>62</a:t>
            </a:fld>
            <a:endParaRPr lang="en-US"/>
          </a:p>
        </p:txBody>
      </p:sp>
    </p:spTree>
    <p:extLst>
      <p:ext uri="{BB962C8B-B14F-4D97-AF65-F5344CB8AC3E}">
        <p14:creationId xmlns:p14="http://schemas.microsoft.com/office/powerpoint/2010/main" val="1200837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经过了几年的发展，我们团队也逐步在各个方面建立了完整的系统。</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63</a:t>
            </a:fld>
            <a:endParaRPr lang="en-US"/>
          </a:p>
        </p:txBody>
      </p:sp>
    </p:spTree>
    <p:extLst>
      <p:ext uri="{BB962C8B-B14F-4D97-AF65-F5344CB8AC3E}">
        <p14:creationId xmlns:p14="http://schemas.microsoft.com/office/powerpoint/2010/main" val="3571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那我们现在已经找到我们的目标，就是页面性能和开发效率，而他们的标准就是要性能好，开发效率高。而标准的背后，有一整套的制度和体系进行保障</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8</a:t>
            </a:fld>
            <a:endParaRPr lang="en-US"/>
          </a:p>
        </p:txBody>
      </p:sp>
    </p:spTree>
    <p:extLst>
      <p:ext uri="{BB962C8B-B14F-4D97-AF65-F5344CB8AC3E}">
        <p14:creationId xmlns:p14="http://schemas.microsoft.com/office/powerpoint/2010/main" val="155318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sz="900" dirty="0" smtClean="0">
                <a:latin typeface="微软雅黑" charset="0"/>
                <a:ea typeface="微软雅黑" charset="0"/>
              </a:rPr>
              <a:t>百度百科：在一定历史、政治情况下形成的，要求大家共同遵守的办事规程或行动准则。</a:t>
            </a:r>
            <a:endParaRPr lang="en-US" altLang="zh-CN" sz="900" dirty="0" smtClean="0">
              <a:latin typeface="微软雅黑" charset="0"/>
              <a:ea typeface="微软雅黑" charset="0"/>
            </a:endParaRPr>
          </a:p>
          <a:p>
            <a:pPr marL="0" indent="0">
              <a:buNone/>
            </a:pPr>
            <a:endParaRPr lang="zh-CN" altLang="en-US" sz="900" dirty="0" smtClean="0">
              <a:latin typeface="微软雅黑" charset="0"/>
              <a:ea typeface="微软雅黑" charset="0"/>
            </a:endParaRPr>
          </a:p>
          <a:p>
            <a:pPr marL="0" indent="0">
              <a:buNone/>
            </a:pPr>
            <a:r>
              <a:rPr lang="zh-CN" altLang="en-US" sz="900" dirty="0" smtClean="0">
                <a:latin typeface="微软雅黑" charset="0"/>
                <a:ea typeface="微软雅黑" charset="0"/>
              </a:rPr>
              <a:t>我的理解：最佳流程实践提炼出来的一套行动准则</a:t>
            </a:r>
          </a:p>
          <a:p>
            <a:endParaRPr lang="en-US" dirty="0" smtClean="0"/>
          </a:p>
          <a:p>
            <a:r>
              <a:rPr lang="zh-CN" altLang="en-US" dirty="0" smtClean="0"/>
              <a:t>那我下面呢</a:t>
            </a:r>
            <a:r>
              <a:rPr lang="zh-CN" altLang="en-US" dirty="0" smtClean="0"/>
              <a:t>，去用</a:t>
            </a:r>
            <a:r>
              <a:rPr lang="zh-CN" altLang="en-US" dirty="0" smtClean="0"/>
              <a:t>一个真人真事来讲述一下，是怎么样通过我们的团队实践，提炼出来一套行动准则。</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9</a:t>
            </a:fld>
            <a:endParaRPr lang="en-US"/>
          </a:p>
        </p:txBody>
      </p:sp>
    </p:spTree>
    <p:extLst>
      <p:ext uri="{BB962C8B-B14F-4D97-AF65-F5344CB8AC3E}">
        <p14:creationId xmlns:p14="http://schemas.microsoft.com/office/powerpoint/2010/main" val="61541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这两年呀，直播非常火热，于是我们接了一个腾讯内部还算挺火的直播项目，但自从接了这个项目之后呢，</a:t>
            </a:r>
            <a:endParaRPr lang="en-US" altLang="zh-CN" dirty="0" smtClean="0"/>
          </a:p>
          <a:p>
            <a:endParaRPr lang="en-US" altLang="zh-CN" dirty="0" smtClean="0"/>
          </a:p>
          <a:p>
            <a:r>
              <a:rPr lang="zh-CN" altLang="en-US" dirty="0" smtClean="0"/>
              <a:t>下班时间就从</a:t>
            </a:r>
            <a:r>
              <a:rPr lang="en-US" altLang="zh-CN" dirty="0" smtClean="0"/>
              <a:t>7</a:t>
            </a:r>
            <a:r>
              <a:rPr lang="zh-CN" altLang="en-US" dirty="0" smtClean="0"/>
              <a:t>、</a:t>
            </a:r>
            <a:r>
              <a:rPr lang="en-US" altLang="zh-CN" dirty="0" smtClean="0"/>
              <a:t>8</a:t>
            </a:r>
            <a:r>
              <a:rPr lang="zh-CN" altLang="en-US" dirty="0" smtClean="0"/>
              <a:t>点，变成了</a:t>
            </a:r>
            <a:r>
              <a:rPr lang="en-US" altLang="zh-CN" dirty="0" smtClean="0"/>
              <a:t>11</a:t>
            </a:r>
            <a:r>
              <a:rPr lang="zh-CN" altLang="en-US" dirty="0" smtClean="0"/>
              <a:t>、</a:t>
            </a:r>
            <a:r>
              <a:rPr lang="en-US" altLang="zh-CN" dirty="0" smtClean="0"/>
              <a:t>12</a:t>
            </a:r>
            <a:r>
              <a:rPr lang="zh-CN" altLang="en-US" dirty="0" smtClean="0"/>
              <a:t>点，周末时不时都要来加个班。</a:t>
            </a:r>
            <a:endParaRPr lang="en-US" altLang="zh-CN" dirty="0" smtClean="0"/>
          </a:p>
          <a:p>
            <a:endParaRPr lang="en-US" altLang="zh-CN" dirty="0" smtClean="0"/>
          </a:p>
          <a:p>
            <a:r>
              <a:rPr lang="zh-CN" altLang="en-US" dirty="0" smtClean="0"/>
              <a:t>而且感觉天天在写需求，技术上没有什么长进。</a:t>
            </a:r>
            <a:endParaRPr lang="en-US" dirty="0"/>
          </a:p>
        </p:txBody>
      </p:sp>
      <p:sp>
        <p:nvSpPr>
          <p:cNvPr id="4" name="Slide Number Placeholder 3"/>
          <p:cNvSpPr>
            <a:spLocks noGrp="1"/>
          </p:cNvSpPr>
          <p:nvPr>
            <p:ph type="sldNum" sz="quarter" idx="10"/>
          </p:nvPr>
        </p:nvSpPr>
        <p:spPr/>
        <p:txBody>
          <a:bodyPr/>
          <a:lstStyle/>
          <a:p>
            <a:fld id="{2E484698-1F0F-5541-961B-E23485930EC9}" type="slidenum">
              <a:rPr lang="en-US" smtClean="0"/>
              <a:t>10</a:t>
            </a:fld>
            <a:endParaRPr lang="en-US"/>
          </a:p>
        </p:txBody>
      </p:sp>
    </p:spTree>
    <p:extLst>
      <p:ext uri="{BB962C8B-B14F-4D97-AF65-F5344CB8AC3E}">
        <p14:creationId xmlns:p14="http://schemas.microsoft.com/office/powerpoint/2010/main" val="1134717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9B19D2-1592-4F86-AEB7-40B76EEC87DA}"/>
              </a:ext>
            </a:extLst>
          </p:cNvPr>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xmlns="" id="{91F6B74A-F3F6-4794-BF28-542378B148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xmlns="" id="{E52A28DD-3592-47A4-91F6-105B673AB044}"/>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4923451B-65A9-42B2-8199-7018EC9CCEF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xmlns="" id="{AA16E743-C838-4B1B-B50E-CC0A1B67699B}"/>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266924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14695-AF76-4466-B6E8-7B32340DA753}"/>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xmlns="" id="{3C65945A-2D24-4D4F-9E91-7E52F80DE72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xmlns="" id="{71542BFA-59DA-4267-8248-F4341450FF8B}"/>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0D390473-33F4-40A6-B1D4-9B6573F4D7D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xmlns="" id="{EAA2AC89-3358-4B6A-AF5E-D134ABFBCD8D}"/>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4185363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DC1D549-2747-4098-B3DD-D958F55CAC99}"/>
              </a:ext>
            </a:extLst>
          </p:cNvPr>
          <p:cNvSpPr>
            <a:spLocks noGrp="1"/>
          </p:cNvSpPr>
          <p:nvPr>
            <p:ph type="title" orient="vert"/>
          </p:nvPr>
        </p:nvSpPr>
        <p:spPr>
          <a:xfrm>
            <a:off x="6543675" y="273844"/>
            <a:ext cx="1971675" cy="4358879"/>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xmlns="" id="{2E9B34B1-8032-4D57-B80C-3226E3411D02}"/>
              </a:ext>
            </a:extLst>
          </p:cNvPr>
          <p:cNvSpPr>
            <a:spLocks noGrp="1"/>
          </p:cNvSpPr>
          <p:nvPr>
            <p:ph type="body" orient="vert" idx="1"/>
          </p:nvPr>
        </p:nvSpPr>
        <p:spPr>
          <a:xfrm>
            <a:off x="628650" y="273844"/>
            <a:ext cx="5800725" cy="4358879"/>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xmlns="" id="{E7C30E7D-3F6C-485A-AEE7-B6FDC2FBB55F}"/>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53387164-485A-4E3F-AE95-6D639C4F6F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xmlns="" id="{94A2800B-A0B8-4369-ADF8-69BED12A8E8F}"/>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280161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83C123-F5E8-4CA8-8A75-C34D5D641F0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xmlns="" id="{ED231247-7409-404A-BB15-610C6C3A81E5}"/>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xmlns="" id="{5123752A-33DF-42A3-B9BC-52218904DC3B}"/>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8CCC7E51-ED2B-45C6-859C-D035522E90B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xmlns="" id="{201B544D-5F7B-4009-86A7-8E65C8ACB170}"/>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233872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4D961-6B96-41A9-915A-D4F95788AA04}"/>
              </a:ext>
            </a:extLst>
          </p:cNvPr>
          <p:cNvSpPr>
            <a:spLocks noGrp="1"/>
          </p:cNvSpPr>
          <p:nvPr>
            <p:ph type="title"/>
          </p:nvPr>
        </p:nvSpPr>
        <p:spPr>
          <a:xfrm>
            <a:off x="623888" y="1282304"/>
            <a:ext cx="7886700" cy="2139553"/>
          </a:xfrm>
        </p:spPr>
        <p:txBody>
          <a:bodyPr anchor="b"/>
          <a:lstStyle>
            <a:lvl1pPr>
              <a:defRPr sz="45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xmlns="" id="{DB8DB978-78FB-482A-83DC-EFE4769E438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xmlns="" id="{B9BAFF88-9E85-4D22-8006-C166129A42B0}"/>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E396E25A-F580-493B-8AA8-2039C784BE5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xmlns="" id="{2F0A3D45-B06A-44FD-A800-65E1554A7A2F}"/>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302680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74377E-68AF-4C6D-A3E0-2E9488CCF70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xmlns="" id="{DECFE7E9-A02B-497B-851A-36827459200B}"/>
              </a:ext>
            </a:extLst>
          </p:cNvPr>
          <p:cNvSpPr>
            <a:spLocks noGrp="1"/>
          </p:cNvSpPr>
          <p:nvPr>
            <p:ph sz="half" idx="1"/>
          </p:nvPr>
        </p:nvSpPr>
        <p:spPr>
          <a:xfrm>
            <a:off x="628650" y="1369219"/>
            <a:ext cx="3886200" cy="326350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xmlns="" id="{1B6D029E-FF48-4922-8502-6C67FE2CF86D}"/>
              </a:ext>
            </a:extLst>
          </p:cNvPr>
          <p:cNvSpPr>
            <a:spLocks noGrp="1"/>
          </p:cNvSpPr>
          <p:nvPr>
            <p:ph sz="half" idx="2"/>
          </p:nvPr>
        </p:nvSpPr>
        <p:spPr>
          <a:xfrm>
            <a:off x="4629150" y="1369219"/>
            <a:ext cx="3886200" cy="326350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xmlns="" id="{8637A59A-7BD1-4CEB-BF08-AE631AB1A331}"/>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6" name="Footer Placeholder 5">
            <a:extLst>
              <a:ext uri="{FF2B5EF4-FFF2-40B4-BE49-F238E27FC236}">
                <a16:creationId xmlns:a16="http://schemas.microsoft.com/office/drawing/2014/main" xmlns="" id="{98C4A84D-F8CB-4867-955F-2C32836C1B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xmlns="" id="{4094226C-4B1E-4366-A284-2E607EC295E0}"/>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3612241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1F5C9-A1E2-419D-87C1-D34A6ECD4BC5}"/>
              </a:ext>
            </a:extLst>
          </p:cNvPr>
          <p:cNvSpPr>
            <a:spLocks noGrp="1"/>
          </p:cNvSpPr>
          <p:nvPr>
            <p:ph type="title"/>
          </p:nvPr>
        </p:nvSpPr>
        <p:spPr>
          <a:xfrm>
            <a:off x="629841" y="273844"/>
            <a:ext cx="7886700" cy="994172"/>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xmlns="" id="{33F72C81-0094-4BFD-B886-ECCAB5E9ADB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a:extLst>
              <a:ext uri="{FF2B5EF4-FFF2-40B4-BE49-F238E27FC236}">
                <a16:creationId xmlns:a16="http://schemas.microsoft.com/office/drawing/2014/main" xmlns="" id="{6D1A01B5-38E6-44BE-9BA2-B48B384F67FE}"/>
              </a:ext>
            </a:extLst>
          </p:cNvPr>
          <p:cNvSpPr>
            <a:spLocks noGrp="1"/>
          </p:cNvSpPr>
          <p:nvPr>
            <p:ph sz="half" idx="2"/>
          </p:nvPr>
        </p:nvSpPr>
        <p:spPr>
          <a:xfrm>
            <a:off x="629842" y="1878806"/>
            <a:ext cx="3868340" cy="276344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xmlns="" id="{479B99DC-AC74-4D9C-9BB9-D98F40DDA4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a:extLst>
              <a:ext uri="{FF2B5EF4-FFF2-40B4-BE49-F238E27FC236}">
                <a16:creationId xmlns:a16="http://schemas.microsoft.com/office/drawing/2014/main" xmlns="" id="{42B9A99F-7890-4638-8F9C-B34E21720683}"/>
              </a:ext>
            </a:extLst>
          </p:cNvPr>
          <p:cNvSpPr>
            <a:spLocks noGrp="1"/>
          </p:cNvSpPr>
          <p:nvPr>
            <p:ph sz="quarter" idx="4"/>
          </p:nvPr>
        </p:nvSpPr>
        <p:spPr>
          <a:xfrm>
            <a:off x="4629150" y="1878806"/>
            <a:ext cx="3887391" cy="276344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xmlns="" id="{A57A2D9E-06EE-48FE-8B46-8ACC8251AD8F}"/>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8" name="Footer Placeholder 7">
            <a:extLst>
              <a:ext uri="{FF2B5EF4-FFF2-40B4-BE49-F238E27FC236}">
                <a16:creationId xmlns:a16="http://schemas.microsoft.com/office/drawing/2014/main" xmlns="" id="{399756AB-FFE5-4BE7-B3B5-3CC40F537ED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xmlns="" id="{20AD886D-5274-4098-BA61-C2E9A412A65D}"/>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303055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A2A4ED-83C3-42BF-8156-1CA9C511EE8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xmlns="" id="{C2328904-1C2E-4F00-B5E5-C44D2F1358D7}"/>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4" name="Footer Placeholder 3">
            <a:extLst>
              <a:ext uri="{FF2B5EF4-FFF2-40B4-BE49-F238E27FC236}">
                <a16:creationId xmlns:a16="http://schemas.microsoft.com/office/drawing/2014/main" xmlns="" id="{4AF463FD-E490-45BB-B958-9E7EA4502A7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xmlns="" id="{979CFB75-7CEF-42CA-BE0F-DC5A1DA04D2F}"/>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39061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4A9C81-7BCC-430F-B390-AF036756BD81}"/>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3" name="Footer Placeholder 2">
            <a:extLst>
              <a:ext uri="{FF2B5EF4-FFF2-40B4-BE49-F238E27FC236}">
                <a16:creationId xmlns:a16="http://schemas.microsoft.com/office/drawing/2014/main" xmlns="" id="{361B47C1-697B-485F-8798-5C6F0047A99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xmlns="" id="{6DDD0053-C649-4D0C-925E-5E16F243DBBA}"/>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196229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B3E307-DECE-4EA2-8211-0EDCD7564BE6}"/>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xmlns="" id="{BE53FEB9-CB6A-4B54-9491-61BB4EDBB96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xmlns="" id="{4ECAE7FB-C355-4B1E-945C-B9C6FA4B572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a:extLst>
              <a:ext uri="{FF2B5EF4-FFF2-40B4-BE49-F238E27FC236}">
                <a16:creationId xmlns:a16="http://schemas.microsoft.com/office/drawing/2014/main" xmlns="" id="{60A3BF93-252F-40CC-8AE4-050BBB269304}"/>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6" name="Footer Placeholder 5">
            <a:extLst>
              <a:ext uri="{FF2B5EF4-FFF2-40B4-BE49-F238E27FC236}">
                <a16:creationId xmlns:a16="http://schemas.microsoft.com/office/drawing/2014/main" xmlns="" id="{99888A17-4A9D-4C5C-81BD-A395EFE99FD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xmlns="" id="{509C5A0D-FA8C-432A-AEF2-0784E904E11F}"/>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79027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6A992-62CA-46C8-9E99-DFE78C5BD5EE}"/>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xmlns="" id="{A3997B2E-D9F1-4B54-AF6E-EAC996BC250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Text Placeholder 3">
            <a:extLst>
              <a:ext uri="{FF2B5EF4-FFF2-40B4-BE49-F238E27FC236}">
                <a16:creationId xmlns:a16="http://schemas.microsoft.com/office/drawing/2014/main" xmlns="" id="{1F1D4EAB-F747-4F27-99F2-CE94EF0A4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a:extLst>
              <a:ext uri="{FF2B5EF4-FFF2-40B4-BE49-F238E27FC236}">
                <a16:creationId xmlns:a16="http://schemas.microsoft.com/office/drawing/2014/main" xmlns="" id="{588E5C57-59AA-47A1-9039-2FBC62F6C471}"/>
              </a:ext>
            </a:extLst>
          </p:cNvPr>
          <p:cNvSpPr>
            <a:spLocks noGrp="1"/>
          </p:cNvSpPr>
          <p:nvPr>
            <p:ph type="dt" sz="half" idx="10"/>
          </p:nvPr>
        </p:nvSpPr>
        <p:spPr/>
        <p:txBody>
          <a:bodyPr/>
          <a:lstStyle/>
          <a:p>
            <a:fld id="{9CE4AE63-00EB-4C94-861D-753EDEC9F0C4}" type="datetimeFigureOut">
              <a:rPr lang="zh-CN" altLang="en-US" smtClean="0"/>
              <a:t>2017/10/29</a:t>
            </a:fld>
            <a:endParaRPr lang="zh-CN" altLang="en-US"/>
          </a:p>
        </p:txBody>
      </p:sp>
      <p:sp>
        <p:nvSpPr>
          <p:cNvPr id="6" name="Footer Placeholder 5">
            <a:extLst>
              <a:ext uri="{FF2B5EF4-FFF2-40B4-BE49-F238E27FC236}">
                <a16:creationId xmlns:a16="http://schemas.microsoft.com/office/drawing/2014/main" xmlns="" id="{38E04532-D7F1-4A3E-9B78-712692FAA11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xmlns="" id="{030F61FA-CA61-418E-A9E9-3AD1599F1DBE}"/>
              </a:ext>
            </a:extLst>
          </p:cNvPr>
          <p:cNvSpPr>
            <a:spLocks noGrp="1"/>
          </p:cNvSpPr>
          <p:nvPr>
            <p:ph type="sldNum" sz="quarter" idx="12"/>
          </p:nvPr>
        </p:nvSpPr>
        <p:spPr/>
        <p:txBody>
          <a:body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5030698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FEF5942-9191-4FC3-A975-DE090DA886A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xmlns="" id="{76BE9A4E-6BC9-4C18-A0E0-6C21F8F7C2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xmlns="" id="{795DC60C-6D7B-4F48-9B8C-D64EFAE87D0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E4AE63-00EB-4C94-861D-753EDEC9F0C4}" type="datetimeFigureOut">
              <a:rPr lang="zh-CN" altLang="en-US" smtClean="0"/>
              <a:t>2017/10/29</a:t>
            </a:fld>
            <a:endParaRPr lang="zh-CN" altLang="en-US"/>
          </a:p>
        </p:txBody>
      </p:sp>
      <p:sp>
        <p:nvSpPr>
          <p:cNvPr id="5" name="Footer Placeholder 4">
            <a:extLst>
              <a:ext uri="{FF2B5EF4-FFF2-40B4-BE49-F238E27FC236}">
                <a16:creationId xmlns:a16="http://schemas.microsoft.com/office/drawing/2014/main" xmlns="" id="{A247E88D-E8CF-49C2-B804-21DB2215EEC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xmlns="" id="{9B639A7D-19EA-4F73-8594-4B4BB37A13E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FE73BB-5A7D-4056-A0C3-C6421F2E1785}" type="slidenum">
              <a:rPr lang="zh-CN" altLang="en-US" smtClean="0"/>
              <a:t>‹#›</a:t>
            </a:fld>
            <a:endParaRPr lang="zh-CN" altLang="en-US"/>
          </a:p>
        </p:txBody>
      </p:sp>
    </p:spTree>
    <p:extLst>
      <p:ext uri="{BB962C8B-B14F-4D97-AF65-F5344CB8AC3E}">
        <p14:creationId xmlns:p14="http://schemas.microsoft.com/office/powerpoint/2010/main" val="642841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png"/><Relationship Id="rId6"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F923F-0079-48DC-A666-5A1B87898B82}"/>
              </a:ext>
            </a:extLst>
          </p:cNvPr>
          <p:cNvSpPr>
            <a:spLocks noGrp="1"/>
          </p:cNvSpPr>
          <p:nvPr>
            <p:ph type="ctrTitle"/>
          </p:nvPr>
        </p:nvSpPr>
        <p:spPr>
          <a:xfrm>
            <a:off x="1262268" y="2166989"/>
            <a:ext cx="9776791" cy="1790700"/>
          </a:xfrm>
        </p:spPr>
        <p:txBody>
          <a:bodyPr>
            <a:normAutofit/>
          </a:bodyPr>
          <a:lstStyle/>
          <a:p>
            <a:r>
              <a:rPr lang="zh-CN" altLang="en-US" dirty="0" smtClean="0">
                <a:latin typeface="微软雅黑" panose="020B0503020204020204" pitchFamily="34" charset="-122"/>
                <a:ea typeface="微软雅黑" panose="020B0503020204020204" pitchFamily="34" charset="-122"/>
              </a:rPr>
              <a:t>如何构建后现代前端工程化开发体系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1002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记一件真人真事</a:t>
            </a:r>
            <a:endParaRPr lang="zh-CN" altLang="en-US"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49" y="1107347"/>
            <a:ext cx="10715211" cy="602183"/>
          </a:xfrm>
        </p:spPr>
        <p:txBody>
          <a:bodyPr>
            <a:normAutofit/>
          </a:bodyPr>
          <a:lstStyle/>
          <a:p>
            <a:pPr marL="0" indent="0">
              <a:buNone/>
            </a:pPr>
            <a:r>
              <a:rPr lang="zh-CN" altLang="en-US" sz="2500" dirty="0" smtClean="0">
                <a:latin typeface="微软雅黑" charset="0"/>
                <a:ea typeface="微软雅黑" charset="0"/>
              </a:rPr>
              <a:t>自从接手了某直播项目，下班的时间就</a:t>
            </a:r>
            <a:r>
              <a:rPr lang="mr-IN" altLang="zh-CN" sz="2500" dirty="0" smtClean="0">
                <a:latin typeface="微软雅黑" charset="0"/>
                <a:ea typeface="微软雅黑" charset="0"/>
              </a:rPr>
              <a:t>……</a:t>
            </a:r>
            <a:endParaRPr lang="zh-CN" altLang="en-US" sz="2500" dirty="0">
              <a:latin typeface="微软雅黑" charset="0"/>
              <a:ea typeface="微软雅黑" charset="0"/>
            </a:endParaRPr>
          </a:p>
        </p:txBody>
      </p:sp>
      <p:pic>
        <p:nvPicPr>
          <p:cNvPr id="3" name="Picture 2"/>
          <p:cNvPicPr>
            <a:picLocks noChangeAspect="1"/>
          </p:cNvPicPr>
          <p:nvPr/>
        </p:nvPicPr>
        <p:blipFill rotWithShape="1">
          <a:blip r:embed="rId3"/>
          <a:srcRect l="3466" r="3844"/>
          <a:stretch/>
        </p:blipFill>
        <p:spPr>
          <a:xfrm>
            <a:off x="6480313" y="2265789"/>
            <a:ext cx="2981739" cy="2797313"/>
          </a:xfrm>
          <a:prstGeom prst="rect">
            <a:avLst/>
          </a:prstGeom>
        </p:spPr>
      </p:pic>
      <p:pic>
        <p:nvPicPr>
          <p:cNvPr id="4" name="Picture 3"/>
          <p:cNvPicPr>
            <a:picLocks noChangeAspect="1"/>
          </p:cNvPicPr>
          <p:nvPr/>
        </p:nvPicPr>
        <p:blipFill>
          <a:blip r:embed="rId4"/>
          <a:stretch>
            <a:fillRect/>
          </a:stretch>
        </p:blipFill>
        <p:spPr>
          <a:xfrm>
            <a:off x="2088376" y="2265789"/>
            <a:ext cx="2947449" cy="2823159"/>
          </a:xfrm>
          <a:prstGeom prst="rect">
            <a:avLst/>
          </a:prstGeom>
        </p:spPr>
      </p:pic>
    </p:spTree>
    <p:extLst>
      <p:ext uri="{BB962C8B-B14F-4D97-AF65-F5344CB8AC3E}">
        <p14:creationId xmlns:p14="http://schemas.microsoft.com/office/powerpoint/2010/main" val="142639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记一件真人真事</a:t>
            </a:r>
            <a:endParaRPr lang="zh-CN" altLang="en-US"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49" y="1107347"/>
            <a:ext cx="10715211" cy="602183"/>
          </a:xfrm>
        </p:spPr>
        <p:txBody>
          <a:bodyPr>
            <a:normAutofit/>
          </a:bodyPr>
          <a:lstStyle/>
          <a:p>
            <a:pPr marL="0" indent="0">
              <a:buNone/>
            </a:pPr>
            <a:r>
              <a:rPr lang="zh-CN" altLang="en-US" sz="2500" dirty="0" smtClean="0">
                <a:latin typeface="微软雅黑" charset="0"/>
                <a:ea typeface="微软雅黑" charset="0"/>
              </a:rPr>
              <a:t>穷的程序员，则思变</a:t>
            </a:r>
            <a:endParaRPr lang="zh-CN" altLang="en-US" sz="2500" dirty="0">
              <a:latin typeface="微软雅黑" charset="0"/>
              <a:ea typeface="微软雅黑" charset="0"/>
            </a:endParaRPr>
          </a:p>
        </p:txBody>
      </p:sp>
      <p:sp>
        <p:nvSpPr>
          <p:cNvPr id="6" name="Content Placeholder 2">
            <a:extLst>
              <a:ext uri="{FF2B5EF4-FFF2-40B4-BE49-F238E27FC236}">
                <a16:creationId xmlns:a16="http://schemas.microsoft.com/office/drawing/2014/main" xmlns="" id="{66E46628-8296-4697-854D-73484968BBA9}"/>
              </a:ext>
            </a:extLst>
          </p:cNvPr>
          <p:cNvSpPr txBox="1">
            <a:spLocks/>
          </p:cNvSpPr>
          <p:nvPr/>
        </p:nvSpPr>
        <p:spPr>
          <a:xfrm>
            <a:off x="628648" y="1710441"/>
            <a:ext cx="10715211" cy="6021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2500" dirty="0" smtClean="0">
                <a:latin typeface="微软雅黑" charset="0"/>
                <a:ea typeface="微软雅黑" charset="0"/>
              </a:rPr>
              <a:t>苦的程序员，要思变</a:t>
            </a:r>
            <a:endParaRPr lang="zh-CN" altLang="en-US" sz="2500" dirty="0">
              <a:latin typeface="微软雅黑" charset="0"/>
              <a:ea typeface="微软雅黑" charset="0"/>
            </a:endParaRPr>
          </a:p>
        </p:txBody>
      </p:sp>
      <p:sp>
        <p:nvSpPr>
          <p:cNvPr id="7" name="Content Placeholder 2">
            <a:extLst>
              <a:ext uri="{FF2B5EF4-FFF2-40B4-BE49-F238E27FC236}">
                <a16:creationId xmlns:a16="http://schemas.microsoft.com/office/drawing/2014/main" xmlns="" id="{66E46628-8296-4697-854D-73484968BBA9}"/>
              </a:ext>
            </a:extLst>
          </p:cNvPr>
          <p:cNvSpPr txBox="1">
            <a:spLocks/>
          </p:cNvSpPr>
          <p:nvPr/>
        </p:nvSpPr>
        <p:spPr>
          <a:xfrm>
            <a:off x="628647" y="2313535"/>
            <a:ext cx="10715211" cy="6021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2500" dirty="0" smtClean="0">
                <a:latin typeface="微软雅黑" charset="0"/>
                <a:ea typeface="微软雅黑" charset="0"/>
              </a:rPr>
              <a:t>逼的程序员，一定要思变</a:t>
            </a:r>
            <a:endParaRPr lang="zh-CN" altLang="en-US" sz="2500" dirty="0">
              <a:latin typeface="微软雅黑" charset="0"/>
              <a:ea typeface="微软雅黑" charset="0"/>
            </a:endParaRPr>
          </a:p>
        </p:txBody>
      </p:sp>
      <p:sp>
        <p:nvSpPr>
          <p:cNvPr id="5" name="Rectangle 4"/>
          <p:cNvSpPr/>
          <p:nvPr/>
        </p:nvSpPr>
        <p:spPr>
          <a:xfrm>
            <a:off x="628646" y="805344"/>
            <a:ext cx="609600" cy="2269160"/>
          </a:xfrm>
          <a:prstGeom prst="rect">
            <a:avLst/>
          </a:prstGeom>
          <a:noFill/>
          <a:ln w="38100">
            <a:solidFill>
              <a:srgbClr val="EE4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xmlns="" id="{66E46628-8296-4697-854D-73484968BBA9}"/>
              </a:ext>
            </a:extLst>
          </p:cNvPr>
          <p:cNvSpPr txBox="1">
            <a:spLocks/>
          </p:cNvSpPr>
          <p:nvPr/>
        </p:nvSpPr>
        <p:spPr>
          <a:xfrm>
            <a:off x="684551" y="3767804"/>
            <a:ext cx="1107389" cy="6021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2500" dirty="0" smtClean="0">
                <a:latin typeface="微软雅黑" charset="0"/>
                <a:ea typeface="微软雅黑" charset="0"/>
              </a:rPr>
              <a:t>辞职？</a:t>
            </a:r>
            <a:endParaRPr lang="zh-CN" altLang="en-US" sz="2500" dirty="0">
              <a:latin typeface="微软雅黑" charset="0"/>
              <a:ea typeface="微软雅黑" charset="0"/>
            </a:endParaRPr>
          </a:p>
        </p:txBody>
      </p:sp>
      <p:sp>
        <p:nvSpPr>
          <p:cNvPr id="11" name="Content Placeholder 2">
            <a:extLst>
              <a:ext uri="{FF2B5EF4-FFF2-40B4-BE49-F238E27FC236}">
                <a16:creationId xmlns:a16="http://schemas.microsoft.com/office/drawing/2014/main" xmlns="" id="{66E46628-8296-4697-854D-73484968BBA9}"/>
              </a:ext>
            </a:extLst>
          </p:cNvPr>
          <p:cNvSpPr txBox="1">
            <a:spLocks/>
          </p:cNvSpPr>
          <p:nvPr/>
        </p:nvSpPr>
        <p:spPr>
          <a:xfrm>
            <a:off x="2040003" y="3767805"/>
            <a:ext cx="1167023" cy="6021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2500" dirty="0" smtClean="0">
                <a:latin typeface="微软雅黑" charset="0"/>
                <a:ea typeface="微软雅黑" charset="0"/>
              </a:rPr>
              <a:t>转项目？</a:t>
            </a:r>
            <a:endParaRPr lang="zh-CN" altLang="en-US" sz="2500" dirty="0">
              <a:latin typeface="微软雅黑" charset="0"/>
              <a:ea typeface="微软雅黑" charset="0"/>
            </a:endParaRPr>
          </a:p>
        </p:txBody>
      </p:sp>
      <p:sp>
        <p:nvSpPr>
          <p:cNvPr id="12" name="Content Placeholder 2">
            <a:extLst>
              <a:ext uri="{FF2B5EF4-FFF2-40B4-BE49-F238E27FC236}">
                <a16:creationId xmlns:a16="http://schemas.microsoft.com/office/drawing/2014/main" xmlns="" id="{66E46628-8296-4697-854D-73484968BBA9}"/>
              </a:ext>
            </a:extLst>
          </p:cNvPr>
          <p:cNvSpPr txBox="1">
            <a:spLocks/>
          </p:cNvSpPr>
          <p:nvPr/>
        </p:nvSpPr>
        <p:spPr>
          <a:xfrm>
            <a:off x="3510994" y="3767804"/>
            <a:ext cx="1167023" cy="6021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zh-CN" altLang="en-US" sz="2500" dirty="0" smtClean="0">
                <a:latin typeface="微软雅黑" charset="0"/>
                <a:ea typeface="微软雅黑" charset="0"/>
              </a:rPr>
              <a:t>还是？</a:t>
            </a:r>
            <a:endParaRPr lang="zh-CN" altLang="en-US" sz="2500" dirty="0">
              <a:latin typeface="微软雅黑" charset="0"/>
              <a:ea typeface="微软雅黑" charset="0"/>
            </a:endParaRPr>
          </a:p>
        </p:txBody>
      </p:sp>
    </p:spTree>
    <p:extLst>
      <p:ext uri="{BB962C8B-B14F-4D97-AF65-F5344CB8AC3E}">
        <p14:creationId xmlns:p14="http://schemas.microsoft.com/office/powerpoint/2010/main" val="6167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6" grpId="0"/>
      <p:bldP spid="7" grpId="0"/>
      <p:bldP spid="5" grpId="0" animBg="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记一件真人真事</a:t>
            </a:r>
            <a:endParaRPr lang="zh-CN" altLang="en-US"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stretch>
            <a:fillRect/>
          </a:stretch>
        </p:blipFill>
        <p:spPr>
          <a:xfrm>
            <a:off x="5835374" y="4271343"/>
            <a:ext cx="1642165" cy="1642165"/>
          </a:xfrm>
          <a:prstGeom prst="rect">
            <a:avLst/>
          </a:prstGeom>
        </p:spPr>
      </p:pic>
      <p:pic>
        <p:nvPicPr>
          <p:cNvPr id="6" name="Picture 5"/>
          <p:cNvPicPr>
            <a:picLocks noChangeAspect="1"/>
          </p:cNvPicPr>
          <p:nvPr/>
        </p:nvPicPr>
        <p:blipFill>
          <a:blip r:embed="rId4"/>
          <a:stretch>
            <a:fillRect/>
          </a:stretch>
        </p:blipFill>
        <p:spPr>
          <a:xfrm>
            <a:off x="628650" y="1064317"/>
            <a:ext cx="1642165" cy="1642165"/>
          </a:xfrm>
          <a:prstGeom prst="rect">
            <a:avLst/>
          </a:prstGeom>
        </p:spPr>
      </p:pic>
      <p:pic>
        <p:nvPicPr>
          <p:cNvPr id="7" name="Picture 6"/>
          <p:cNvPicPr>
            <a:picLocks noChangeAspect="1"/>
          </p:cNvPicPr>
          <p:nvPr/>
        </p:nvPicPr>
        <p:blipFill>
          <a:blip r:embed="rId5"/>
          <a:stretch>
            <a:fillRect/>
          </a:stretch>
        </p:blipFill>
        <p:spPr>
          <a:xfrm>
            <a:off x="3745270" y="4184933"/>
            <a:ext cx="1732974" cy="1728575"/>
          </a:xfrm>
          <a:prstGeom prst="rect">
            <a:avLst/>
          </a:prstGeom>
        </p:spPr>
      </p:pic>
      <p:sp>
        <p:nvSpPr>
          <p:cNvPr id="8" name="TextBox 7"/>
          <p:cNvSpPr txBox="1"/>
          <p:nvPr/>
        </p:nvSpPr>
        <p:spPr>
          <a:xfrm>
            <a:off x="2703443" y="1099930"/>
            <a:ext cx="8242853" cy="1754326"/>
          </a:xfrm>
          <a:prstGeom prst="rect">
            <a:avLst/>
          </a:prstGeom>
          <a:noFill/>
        </p:spPr>
        <p:txBody>
          <a:bodyPr wrap="square" rtlCol="0">
            <a:spAutoFit/>
          </a:bodyPr>
          <a:lstStyle/>
          <a:p>
            <a:r>
              <a:rPr lang="zh-CN" altLang="en-US" sz="1800" dirty="0" smtClean="0">
                <a:latin typeface="Microsoft YaHei" charset="-122"/>
                <a:ea typeface="Microsoft YaHei" charset="-122"/>
                <a:cs typeface="Microsoft YaHei" charset="-122"/>
              </a:rPr>
              <a:t>接手项目以来，真是苦逼，天天加班。我们不如来个专项行动，从开发效率、页面性能方面都做一波优化吧。这个行动，感觉可以定个时间范围，还有行动代号。比如：</a:t>
            </a:r>
            <a:endParaRPr lang="en-US" altLang="zh-CN" sz="1800" dirty="0" smtClean="0">
              <a:latin typeface="Microsoft YaHei" charset="-122"/>
              <a:ea typeface="Microsoft YaHei" charset="-122"/>
              <a:cs typeface="Microsoft YaHei" charset="-122"/>
            </a:endParaRPr>
          </a:p>
          <a:p>
            <a:r>
              <a:rPr lang="zh-CN" altLang="en-US" sz="1800" dirty="0" smtClean="0">
                <a:latin typeface="Microsoft YaHei" charset="-122"/>
                <a:ea typeface="Microsoft YaHei" charset="-122"/>
                <a:cs typeface="Microsoft YaHei" charset="-122"/>
              </a:rPr>
              <a:t>代号：百日维新</a:t>
            </a:r>
            <a:endParaRPr lang="en-US" altLang="zh-CN" sz="1800" dirty="0" smtClean="0">
              <a:latin typeface="Microsoft YaHei" charset="-122"/>
              <a:ea typeface="Microsoft YaHei" charset="-122"/>
              <a:cs typeface="Microsoft YaHei" charset="-122"/>
            </a:endParaRPr>
          </a:p>
          <a:p>
            <a:r>
              <a:rPr lang="zh-CN" altLang="en-US" sz="1800" dirty="0" smtClean="0">
                <a:latin typeface="Microsoft YaHei" charset="-122"/>
                <a:ea typeface="Microsoft YaHei" charset="-122"/>
                <a:cs typeface="Microsoft YaHei" charset="-122"/>
              </a:rPr>
              <a:t>目标：</a:t>
            </a:r>
            <a:r>
              <a:rPr lang="en-US" altLang="zh-CN" sz="1800" dirty="0" smtClean="0">
                <a:latin typeface="Microsoft YaHei" charset="-122"/>
                <a:ea typeface="Microsoft YaHei" charset="-122"/>
                <a:cs typeface="Microsoft YaHei" charset="-122"/>
              </a:rPr>
              <a:t>3</a:t>
            </a:r>
            <a:r>
              <a:rPr lang="zh-CN" altLang="en-US" sz="1800" dirty="0" smtClean="0">
                <a:latin typeface="Microsoft YaHei" charset="-122"/>
                <a:ea typeface="Microsoft YaHei" charset="-122"/>
                <a:cs typeface="Microsoft YaHei" charset="-122"/>
              </a:rPr>
              <a:t>个月时间内，争取</a:t>
            </a:r>
            <a:r>
              <a:rPr lang="en-US" altLang="zh-CN" sz="1800" dirty="0" smtClean="0">
                <a:latin typeface="Microsoft YaHei" charset="-122"/>
                <a:ea typeface="Microsoft YaHei" charset="-122"/>
                <a:cs typeface="Microsoft YaHei" charset="-122"/>
              </a:rPr>
              <a:t>7</a:t>
            </a:r>
            <a:r>
              <a:rPr lang="zh-CN" altLang="en-US" sz="1800" dirty="0" smtClean="0">
                <a:latin typeface="Microsoft YaHei" charset="-122"/>
                <a:ea typeface="Microsoft YaHei" charset="-122"/>
                <a:cs typeface="Microsoft YaHei" charset="-122"/>
              </a:rPr>
              <a:t>个人也有从容应对业务，晚上有更多空闲时间做自由项，年终奖翻倍！</a:t>
            </a:r>
            <a:endParaRPr lang="en-US" altLang="zh-CN" sz="1800" dirty="0" smtClean="0">
              <a:latin typeface="Microsoft YaHei" charset="-122"/>
              <a:ea typeface="Microsoft YaHei" charset="-122"/>
              <a:cs typeface="Microsoft YaHei" charset="-122"/>
            </a:endParaRPr>
          </a:p>
        </p:txBody>
      </p:sp>
      <p:sp>
        <p:nvSpPr>
          <p:cNvPr id="9" name="TextBox 8"/>
          <p:cNvSpPr txBox="1"/>
          <p:nvPr/>
        </p:nvSpPr>
        <p:spPr>
          <a:xfrm>
            <a:off x="3000237" y="3599416"/>
            <a:ext cx="5202859" cy="477054"/>
          </a:xfrm>
          <a:prstGeom prst="rect">
            <a:avLst/>
          </a:prstGeom>
          <a:noFill/>
        </p:spPr>
        <p:txBody>
          <a:bodyPr wrap="square" rtlCol="0">
            <a:spAutoFit/>
          </a:bodyPr>
          <a:lstStyle/>
          <a:p>
            <a:r>
              <a:rPr lang="zh-CN" altLang="en-US" sz="2500" dirty="0" smtClean="0">
                <a:latin typeface="Microsoft YaHei" charset="-122"/>
                <a:ea typeface="Microsoft YaHei" charset="-122"/>
                <a:cs typeface="Microsoft YaHei" charset="-122"/>
              </a:rPr>
              <a:t>好！！！！！！！干！！！！！！！</a:t>
            </a:r>
            <a:endParaRPr lang="en-US" altLang="zh-CN" sz="25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85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记一件真人真事</a:t>
            </a:r>
            <a:endParaRPr lang="zh-CN" altLang="en-US" dirty="0">
              <a:latin typeface="微软雅黑" panose="020B0503020204020204" pitchFamily="34" charset="-122"/>
              <a:ea typeface="微软雅黑" panose="020B0503020204020204" pitchFamily="34" charset="-122"/>
            </a:endParaRPr>
          </a:p>
        </p:txBody>
      </p:sp>
      <p:sp>
        <p:nvSpPr>
          <p:cNvPr id="10" name="圆角矩形 5"/>
          <p:cNvSpPr/>
          <p:nvPr/>
        </p:nvSpPr>
        <p:spPr bwMode="auto">
          <a:xfrm>
            <a:off x="1253195" y="2962464"/>
            <a:ext cx="1370736"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smtClean="0">
                <a:solidFill>
                  <a:srgbClr val="FFFFFF"/>
                </a:solidFill>
                <a:latin typeface="+mn-ea"/>
              </a:rPr>
              <a:t>瓶颈</a:t>
            </a:r>
            <a:endParaRPr lang="zh-CN" altLang="en-US" sz="2250" dirty="0">
              <a:solidFill>
                <a:srgbClr val="FFFFFF"/>
              </a:solidFill>
              <a:latin typeface="+mn-ea"/>
            </a:endParaRPr>
          </a:p>
        </p:txBody>
      </p:sp>
      <p:sp>
        <p:nvSpPr>
          <p:cNvPr id="11" name="圆角矩形 5"/>
          <p:cNvSpPr/>
          <p:nvPr/>
        </p:nvSpPr>
        <p:spPr bwMode="auto">
          <a:xfrm>
            <a:off x="9197873" y="2962464"/>
            <a:ext cx="1370736"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优化</a:t>
            </a:r>
            <a:endParaRPr lang="zh-CN" altLang="en-US" sz="2250" dirty="0">
              <a:solidFill>
                <a:srgbClr val="FFFFFF"/>
              </a:solidFill>
              <a:latin typeface="+mn-ea"/>
            </a:endParaRPr>
          </a:p>
        </p:txBody>
      </p:sp>
      <p:sp>
        <p:nvSpPr>
          <p:cNvPr id="12" name="圆角矩形 5"/>
          <p:cNvSpPr/>
          <p:nvPr/>
        </p:nvSpPr>
        <p:spPr bwMode="auto">
          <a:xfrm>
            <a:off x="3923508" y="2055155"/>
            <a:ext cx="1370736"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通用优化</a:t>
            </a:r>
            <a:endParaRPr lang="zh-CN" altLang="en-US" sz="2250" dirty="0">
              <a:solidFill>
                <a:srgbClr val="FFFFFF"/>
              </a:solidFill>
              <a:latin typeface="+mn-ea"/>
            </a:endParaRPr>
          </a:p>
        </p:txBody>
      </p:sp>
      <p:sp>
        <p:nvSpPr>
          <p:cNvPr id="13" name="圆角矩形 5"/>
          <p:cNvSpPr/>
          <p:nvPr/>
        </p:nvSpPr>
        <p:spPr bwMode="auto">
          <a:xfrm>
            <a:off x="3923508" y="4353943"/>
            <a:ext cx="1370736"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专项行动</a:t>
            </a:r>
            <a:endParaRPr lang="zh-CN" altLang="en-US" sz="2250" dirty="0">
              <a:solidFill>
                <a:srgbClr val="FFFFFF"/>
              </a:solidFill>
              <a:latin typeface="+mn-ea"/>
            </a:endParaRPr>
          </a:p>
        </p:txBody>
      </p:sp>
      <p:sp>
        <p:nvSpPr>
          <p:cNvPr id="14" name="圆角矩形 5"/>
          <p:cNvSpPr/>
          <p:nvPr/>
        </p:nvSpPr>
        <p:spPr bwMode="auto">
          <a:xfrm>
            <a:off x="5685183" y="805344"/>
            <a:ext cx="1370736" cy="471658"/>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组件化</a:t>
            </a:r>
            <a:endParaRPr lang="zh-CN" altLang="en-US" sz="2250" dirty="0">
              <a:solidFill>
                <a:srgbClr val="FFFFFF"/>
              </a:solidFill>
              <a:latin typeface="+mn-ea"/>
            </a:endParaRPr>
          </a:p>
        </p:txBody>
      </p:sp>
      <p:sp>
        <p:nvSpPr>
          <p:cNvPr id="15" name="圆角矩形 5"/>
          <p:cNvSpPr/>
          <p:nvPr/>
        </p:nvSpPr>
        <p:spPr bwMode="auto">
          <a:xfrm>
            <a:off x="5685183" y="1526984"/>
            <a:ext cx="1370736" cy="471658"/>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同构直出</a:t>
            </a:r>
            <a:endParaRPr lang="zh-CN" altLang="en-US" sz="2250" dirty="0">
              <a:solidFill>
                <a:srgbClr val="FFFFFF"/>
              </a:solidFill>
              <a:latin typeface="+mn-ea"/>
            </a:endParaRPr>
          </a:p>
        </p:txBody>
      </p:sp>
      <p:sp>
        <p:nvSpPr>
          <p:cNvPr id="16" name="圆角矩形 5"/>
          <p:cNvSpPr/>
          <p:nvPr/>
        </p:nvSpPr>
        <p:spPr bwMode="auto">
          <a:xfrm>
            <a:off x="5685183" y="2248624"/>
            <a:ext cx="1370736" cy="797872"/>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开发流程优化</a:t>
            </a:r>
            <a:endParaRPr lang="zh-CN" altLang="en-US" sz="2250" dirty="0">
              <a:solidFill>
                <a:srgbClr val="FFFFFF"/>
              </a:solidFill>
              <a:latin typeface="+mn-ea"/>
            </a:endParaRPr>
          </a:p>
        </p:txBody>
      </p:sp>
      <p:sp>
        <p:nvSpPr>
          <p:cNvPr id="17" name="圆角矩形 5"/>
          <p:cNvSpPr/>
          <p:nvPr/>
        </p:nvSpPr>
        <p:spPr bwMode="auto">
          <a:xfrm>
            <a:off x="5685183" y="4540161"/>
            <a:ext cx="1370736" cy="795596"/>
          </a:xfrm>
          <a:prstGeom prst="round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具体业务场景</a:t>
            </a:r>
            <a:endParaRPr lang="zh-CN" altLang="en-US" sz="2250" dirty="0">
              <a:solidFill>
                <a:srgbClr val="FFFFFF"/>
              </a:solidFill>
              <a:latin typeface="+mn-ea"/>
            </a:endParaRPr>
          </a:p>
        </p:txBody>
      </p:sp>
      <p:sp>
        <p:nvSpPr>
          <p:cNvPr id="19" name="圆角矩形 5"/>
          <p:cNvSpPr/>
          <p:nvPr/>
        </p:nvSpPr>
        <p:spPr bwMode="auto">
          <a:xfrm>
            <a:off x="5685183" y="3231120"/>
            <a:ext cx="1370736" cy="797872"/>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更多</a:t>
            </a:r>
            <a:r>
              <a:rPr lang="mr-IN" altLang="zh-CN" sz="2250" dirty="0" smtClean="0">
                <a:solidFill>
                  <a:srgbClr val="FFFFFF"/>
                </a:solidFill>
                <a:latin typeface="+mn-ea"/>
              </a:rPr>
              <a:t>…</a:t>
            </a:r>
            <a:endParaRPr lang="zh-CN" altLang="en-US" sz="2250" dirty="0">
              <a:solidFill>
                <a:srgbClr val="FFFFFF"/>
              </a:solidFill>
              <a:latin typeface="+mn-ea"/>
            </a:endParaRPr>
          </a:p>
        </p:txBody>
      </p:sp>
    </p:spTree>
    <p:extLst>
      <p:ext uri="{BB962C8B-B14F-4D97-AF65-F5344CB8AC3E}">
        <p14:creationId xmlns:p14="http://schemas.microsoft.com/office/powerpoint/2010/main" val="79239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体系是什么</a:t>
            </a:r>
            <a:endParaRPr lang="zh-CN" alt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49" y="1107347"/>
            <a:ext cx="10715211" cy="3525376"/>
          </a:xfrm>
        </p:spPr>
        <p:txBody>
          <a:bodyPr>
            <a:normAutofit/>
          </a:bodyPr>
          <a:lstStyle/>
          <a:p>
            <a:pPr marL="0" indent="0">
              <a:buNone/>
            </a:pPr>
            <a:r>
              <a:rPr lang="zh-CN" altLang="en-US" sz="2500" dirty="0">
                <a:latin typeface="微软雅黑" charset="0"/>
                <a:ea typeface="微软雅黑" charset="0"/>
              </a:rPr>
              <a:t>百度百科：指若干有关事物或思想意识互相联系而构成的一个整体。</a:t>
            </a:r>
          </a:p>
          <a:p>
            <a:pPr marL="0" indent="0">
              <a:buNone/>
            </a:pPr>
            <a:endParaRPr lang="zh-CN" altLang="en-US" sz="2500" dirty="0">
              <a:latin typeface="微软雅黑" charset="0"/>
              <a:ea typeface="微软雅黑" charset="0"/>
            </a:endParaRPr>
          </a:p>
          <a:p>
            <a:pPr marL="0" indent="0">
              <a:buNone/>
            </a:pPr>
            <a:r>
              <a:rPr lang="zh-CN" altLang="en-US" sz="2500" dirty="0">
                <a:latin typeface="微软雅黑" charset="0"/>
                <a:ea typeface="微软雅黑" charset="0"/>
              </a:rPr>
              <a:t>我的理解：完整性、协同性</a:t>
            </a:r>
          </a:p>
        </p:txBody>
      </p:sp>
    </p:spTree>
    <p:extLst>
      <p:ext uri="{BB962C8B-B14F-4D97-AF65-F5344CB8AC3E}">
        <p14:creationId xmlns:p14="http://schemas.microsoft.com/office/powerpoint/2010/main" val="1401856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3334" y="-44768"/>
            <a:ext cx="12195334" cy="7622480"/>
          </a:xfrm>
          <a:prstGeom prst="rect">
            <a:avLst/>
          </a:prstGeom>
        </p:spPr>
      </p:pic>
    </p:spTree>
    <p:extLst>
      <p:ext uri="{BB962C8B-B14F-4D97-AF65-F5344CB8AC3E}">
        <p14:creationId xmlns:p14="http://schemas.microsoft.com/office/powerpoint/2010/main" val="1119251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前端开发体系及其系统构成</a:t>
            </a:r>
            <a:endParaRPr lang="zh-CN" altLang="en-US" dirty="0">
              <a:latin typeface="微软雅黑" panose="020B0503020204020204" pitchFamily="34" charset="-122"/>
              <a:ea typeface="微软雅黑" panose="020B0503020204020204" pitchFamily="34" charset="-122"/>
            </a:endParaRPr>
          </a:p>
        </p:txBody>
      </p:sp>
      <p:sp>
        <p:nvSpPr>
          <p:cNvPr id="21" name="圆角矩形 5"/>
          <p:cNvSpPr/>
          <p:nvPr/>
        </p:nvSpPr>
        <p:spPr bwMode="auto">
          <a:xfrm>
            <a:off x="2326620" y="3055230"/>
            <a:ext cx="2071427"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脚手架与命令行</a:t>
            </a:r>
          </a:p>
        </p:txBody>
      </p:sp>
      <p:cxnSp>
        <p:nvCxnSpPr>
          <p:cNvPr id="7" name="Straight Connector 6"/>
          <p:cNvCxnSpPr/>
          <p:nvPr/>
        </p:nvCxnSpPr>
        <p:spPr>
          <a:xfrm>
            <a:off x="6228522" y="2383029"/>
            <a:ext cx="0" cy="365996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6368" y="1627327"/>
            <a:ext cx="1504453" cy="438582"/>
          </a:xfrm>
          <a:prstGeom prst="rect">
            <a:avLst/>
          </a:prstGeom>
          <a:noFill/>
        </p:spPr>
        <p:txBody>
          <a:bodyPr wrap="square" rtlCol="0">
            <a:spAutoFit/>
          </a:bodyPr>
          <a:lstStyle/>
          <a:p>
            <a:pPr algn="ctr"/>
            <a:r>
              <a:rPr lang="zh-CN" altLang="en-US" sz="2250" dirty="0">
                <a:latin typeface="Microsoft YaHei" charset="-122"/>
                <a:ea typeface="Microsoft YaHei" charset="-122"/>
                <a:cs typeface="Microsoft YaHei" charset="-122"/>
              </a:rPr>
              <a:t>开发环境</a:t>
            </a:r>
            <a:endParaRPr lang="en-US" sz="2250" dirty="0">
              <a:latin typeface="Microsoft YaHei" charset="-122"/>
              <a:ea typeface="Microsoft YaHei" charset="-122"/>
              <a:cs typeface="Microsoft YaHei" charset="-122"/>
            </a:endParaRPr>
          </a:p>
        </p:txBody>
      </p:sp>
      <p:sp>
        <p:nvSpPr>
          <p:cNvPr id="27" name="TextBox 26"/>
          <p:cNvSpPr txBox="1"/>
          <p:nvPr/>
        </p:nvSpPr>
        <p:spPr>
          <a:xfrm>
            <a:off x="8383143" y="1622453"/>
            <a:ext cx="1425114" cy="438582"/>
          </a:xfrm>
          <a:prstGeom prst="rect">
            <a:avLst/>
          </a:prstGeom>
          <a:noFill/>
        </p:spPr>
        <p:txBody>
          <a:bodyPr wrap="square" rtlCol="0">
            <a:spAutoFit/>
          </a:bodyPr>
          <a:lstStyle/>
          <a:p>
            <a:pPr algn="ctr"/>
            <a:r>
              <a:rPr lang="zh-CN" altLang="en-US" sz="2250" dirty="0">
                <a:latin typeface="Microsoft YaHei" charset="-122"/>
                <a:ea typeface="Microsoft YaHei" charset="-122"/>
                <a:cs typeface="Microsoft YaHei" charset="-122"/>
              </a:rPr>
              <a:t>生产环境</a:t>
            </a:r>
            <a:endParaRPr lang="en-US" sz="2250" dirty="0">
              <a:latin typeface="Microsoft YaHei" charset="-122"/>
              <a:ea typeface="Microsoft YaHei" charset="-122"/>
              <a:cs typeface="Microsoft YaHei" charset="-122"/>
            </a:endParaRPr>
          </a:p>
        </p:txBody>
      </p:sp>
      <p:sp>
        <p:nvSpPr>
          <p:cNvPr id="28" name="圆角矩形 5"/>
          <p:cNvSpPr/>
          <p:nvPr/>
        </p:nvSpPr>
        <p:spPr bwMode="auto">
          <a:xfrm>
            <a:off x="2598083" y="3856307"/>
            <a:ext cx="1528503"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组件化</a:t>
            </a:r>
            <a:endParaRPr lang="zh-CN" altLang="en-US" sz="2250" dirty="0">
              <a:solidFill>
                <a:srgbClr val="FFFFFF"/>
              </a:solidFill>
              <a:latin typeface="+mn-ea"/>
            </a:endParaRPr>
          </a:p>
        </p:txBody>
      </p:sp>
      <p:sp>
        <p:nvSpPr>
          <p:cNvPr id="29" name="圆角矩形 5"/>
          <p:cNvSpPr/>
          <p:nvPr/>
        </p:nvSpPr>
        <p:spPr bwMode="auto">
          <a:xfrm>
            <a:off x="2598083" y="4723707"/>
            <a:ext cx="1528503"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接口联调</a:t>
            </a:r>
          </a:p>
        </p:txBody>
      </p:sp>
      <p:sp>
        <p:nvSpPr>
          <p:cNvPr id="36" name="圆角矩形 5"/>
          <p:cNvSpPr/>
          <p:nvPr/>
        </p:nvSpPr>
        <p:spPr bwMode="auto">
          <a:xfrm>
            <a:off x="5464270" y="2642315"/>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数据上报</a:t>
            </a:r>
          </a:p>
        </p:txBody>
      </p:sp>
      <p:sp>
        <p:nvSpPr>
          <p:cNvPr id="47" name="圆角矩形 5"/>
          <p:cNvSpPr/>
          <p:nvPr/>
        </p:nvSpPr>
        <p:spPr bwMode="auto">
          <a:xfrm>
            <a:off x="5464270" y="3510799"/>
            <a:ext cx="1541581"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错误监控</a:t>
            </a:r>
          </a:p>
        </p:txBody>
      </p:sp>
      <p:sp>
        <p:nvSpPr>
          <p:cNvPr id="50" name="圆角矩形 5"/>
          <p:cNvSpPr/>
          <p:nvPr/>
        </p:nvSpPr>
        <p:spPr bwMode="auto">
          <a:xfrm>
            <a:off x="8332105" y="3824187"/>
            <a:ext cx="1528503" cy="471658"/>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发布上线</a:t>
            </a:r>
          </a:p>
        </p:txBody>
      </p:sp>
      <p:sp>
        <p:nvSpPr>
          <p:cNvPr id="52" name="TextBox 51"/>
          <p:cNvSpPr txBox="1"/>
          <p:nvPr/>
        </p:nvSpPr>
        <p:spPr>
          <a:xfrm>
            <a:off x="5500612" y="1622453"/>
            <a:ext cx="1442740" cy="438582"/>
          </a:xfrm>
          <a:prstGeom prst="rect">
            <a:avLst/>
          </a:prstGeom>
          <a:noFill/>
        </p:spPr>
        <p:txBody>
          <a:bodyPr wrap="square" rtlCol="0">
            <a:spAutoFit/>
          </a:bodyPr>
          <a:lstStyle/>
          <a:p>
            <a:pPr algn="ctr"/>
            <a:r>
              <a:rPr lang="zh-CN" altLang="en-US" sz="2250" dirty="0" smtClean="0">
                <a:latin typeface="Microsoft YaHei" charset="-122"/>
                <a:ea typeface="Microsoft YaHei" charset="-122"/>
                <a:cs typeface="Microsoft YaHei" charset="-122"/>
              </a:rPr>
              <a:t>衔接</a:t>
            </a:r>
            <a:endParaRPr lang="en-US" sz="2250" dirty="0">
              <a:latin typeface="Microsoft YaHei" charset="-122"/>
              <a:ea typeface="Microsoft YaHei" charset="-122"/>
              <a:cs typeface="Microsoft YaHei" charset="-122"/>
            </a:endParaRPr>
          </a:p>
        </p:txBody>
      </p:sp>
      <p:sp>
        <p:nvSpPr>
          <p:cNvPr id="17" name="圆角矩形 5"/>
          <p:cNvSpPr/>
          <p:nvPr/>
        </p:nvSpPr>
        <p:spPr bwMode="auto">
          <a:xfrm>
            <a:off x="5470810" y="5181932"/>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测试部署</a:t>
            </a:r>
            <a:endParaRPr lang="zh-CN" altLang="en-US" sz="2250" dirty="0">
              <a:solidFill>
                <a:srgbClr val="FFFFFF"/>
              </a:solidFill>
              <a:latin typeface="+mn-ea"/>
            </a:endParaRPr>
          </a:p>
        </p:txBody>
      </p:sp>
      <p:sp>
        <p:nvSpPr>
          <p:cNvPr id="18" name="圆角矩形 5"/>
          <p:cNvSpPr/>
          <p:nvPr/>
        </p:nvSpPr>
        <p:spPr bwMode="auto">
          <a:xfrm>
            <a:off x="5464270" y="4327965"/>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持续集成</a:t>
            </a:r>
            <a:endParaRPr lang="zh-CN" altLang="en-US" sz="2250" dirty="0">
              <a:solidFill>
                <a:srgbClr val="FFFFFF"/>
              </a:solidFill>
              <a:latin typeface="+mn-ea"/>
            </a:endParaRPr>
          </a:p>
        </p:txBody>
      </p:sp>
    </p:spTree>
    <p:extLst>
      <p:ext uri="{BB962C8B-B14F-4D97-AF65-F5344CB8AC3E}">
        <p14:creationId xmlns:p14="http://schemas.microsoft.com/office/powerpoint/2010/main" val="2109712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小团队如何搭建开发体系</a:t>
            </a:r>
            <a:endParaRPr lang="zh-CN" altLang="en-US"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smtClean="0">
                <a:latin typeface="微软雅黑" panose="020B0503020204020204" pitchFamily="34" charset="-122"/>
                <a:ea typeface="微软雅黑" panose="020B0503020204020204" pitchFamily="34" charset="-122"/>
              </a:rPr>
              <a:t>成长为架构师的必经之路</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2034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开发环境</a:t>
            </a:r>
            <a:endParaRPr lang="zh-CN" altLang="en-US"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a:latin typeface="微软雅黑" panose="020B0503020204020204" pitchFamily="34" charset="-122"/>
                <a:ea typeface="微软雅黑" panose="020B0503020204020204" pitchFamily="34" charset="-122"/>
              </a:rPr>
              <a:t>环节</a:t>
            </a:r>
            <a:r>
              <a:rPr lang="zh-CN" altLang="en-US" sz="3000" dirty="0" smtClean="0">
                <a:latin typeface="微软雅黑" panose="020B0503020204020204" pitchFamily="34" charset="-122"/>
                <a:ea typeface="微软雅黑" panose="020B0503020204020204" pitchFamily="34" charset="-122"/>
              </a:rPr>
              <a:t>一：脚手架与命令行、组件化、接口联调</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9549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技术选型</a:t>
            </a:r>
            <a:endParaRPr lang="zh-CN" altLang="en-US" dirty="0">
              <a:latin typeface="微软雅黑" panose="020B0503020204020204" pitchFamily="34" charset="-122"/>
              <a:ea typeface="微软雅黑" panose="020B0503020204020204" pitchFamily="34" charset="-122"/>
            </a:endParaRPr>
          </a:p>
        </p:txBody>
      </p:sp>
      <p:sp>
        <p:nvSpPr>
          <p:cNvPr id="3" name="Rounded Rectangle 2"/>
          <p:cNvSpPr/>
          <p:nvPr/>
        </p:nvSpPr>
        <p:spPr>
          <a:xfrm>
            <a:off x="2450252" y="2029710"/>
            <a:ext cx="1255691" cy="608527"/>
          </a:xfrm>
          <a:prstGeom prst="roundRect">
            <a:avLst/>
          </a:prstGeom>
          <a:solidFill>
            <a:srgbClr val="EE4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icrosoft YaHei" charset="-122"/>
                <a:ea typeface="Microsoft YaHei" charset="-122"/>
                <a:cs typeface="Microsoft YaHei" charset="-122"/>
              </a:rPr>
              <a:t>框架</a:t>
            </a:r>
            <a:endParaRPr lang="en-US" sz="2000" dirty="0">
              <a:latin typeface="Microsoft YaHei" charset="-122"/>
              <a:ea typeface="Microsoft YaHei" charset="-122"/>
              <a:cs typeface="Microsoft YaHei" charset="-122"/>
            </a:endParaRPr>
          </a:p>
        </p:txBody>
      </p:sp>
      <p:sp>
        <p:nvSpPr>
          <p:cNvPr id="57" name="Rounded Rectangle 56"/>
          <p:cNvSpPr/>
          <p:nvPr/>
        </p:nvSpPr>
        <p:spPr>
          <a:xfrm>
            <a:off x="4427354" y="2029710"/>
            <a:ext cx="1324237" cy="608527"/>
          </a:xfrm>
          <a:prstGeom prst="roundRect">
            <a:avLst/>
          </a:prstGeom>
          <a:solidFill>
            <a:srgbClr val="EE4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icrosoft YaHei" charset="-122"/>
                <a:ea typeface="Microsoft YaHei" charset="-122"/>
                <a:cs typeface="Microsoft YaHei" charset="-122"/>
              </a:rPr>
              <a:t>页面</a:t>
            </a:r>
            <a:endParaRPr lang="en-US" altLang="zh-CN" sz="2000" dirty="0">
              <a:latin typeface="Microsoft YaHei" charset="-122"/>
              <a:ea typeface="Microsoft YaHei" charset="-122"/>
              <a:cs typeface="Microsoft YaHei" charset="-122"/>
            </a:endParaRPr>
          </a:p>
          <a:p>
            <a:pPr algn="ctr"/>
            <a:r>
              <a:rPr lang="zh-CN" altLang="en-US" sz="2000" dirty="0">
                <a:latin typeface="Microsoft YaHei" charset="-122"/>
                <a:ea typeface="Microsoft YaHei" charset="-122"/>
                <a:cs typeface="Microsoft YaHei" charset="-122"/>
              </a:rPr>
              <a:t>复杂度</a:t>
            </a:r>
            <a:endParaRPr lang="en-US" sz="2000" dirty="0">
              <a:latin typeface="Microsoft YaHei" charset="-122"/>
              <a:ea typeface="Microsoft YaHei" charset="-122"/>
              <a:cs typeface="Microsoft YaHei" charset="-122"/>
            </a:endParaRPr>
          </a:p>
        </p:txBody>
      </p:sp>
      <p:sp>
        <p:nvSpPr>
          <p:cNvPr id="58" name="Rounded Rectangle 57"/>
          <p:cNvSpPr/>
          <p:nvPr/>
        </p:nvSpPr>
        <p:spPr>
          <a:xfrm>
            <a:off x="8515350" y="2029710"/>
            <a:ext cx="1322395" cy="608527"/>
          </a:xfrm>
          <a:prstGeom prst="roundRect">
            <a:avLst/>
          </a:prstGeom>
          <a:solidFill>
            <a:srgbClr val="EE4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Microsoft YaHei" charset="-122"/>
                <a:ea typeface="Microsoft YaHei" charset="-122"/>
                <a:cs typeface="Microsoft YaHei" charset="-122"/>
              </a:rPr>
              <a:t>构建工具</a:t>
            </a:r>
            <a:endParaRPr lang="en-US" sz="2000" dirty="0">
              <a:latin typeface="Microsoft YaHei" charset="-122"/>
              <a:ea typeface="Microsoft YaHei" charset="-122"/>
              <a:cs typeface="Microsoft YaHei" charset="-122"/>
            </a:endParaRPr>
          </a:p>
        </p:txBody>
      </p:sp>
      <p:sp>
        <p:nvSpPr>
          <p:cNvPr id="59" name="Rounded Rectangle 58"/>
          <p:cNvSpPr/>
          <p:nvPr/>
        </p:nvSpPr>
        <p:spPr>
          <a:xfrm>
            <a:off x="6473002" y="2008585"/>
            <a:ext cx="1320937" cy="608527"/>
          </a:xfrm>
          <a:prstGeom prst="roundRect">
            <a:avLst/>
          </a:prstGeom>
          <a:solidFill>
            <a:srgbClr val="EE44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Microsoft YaHei" charset="-122"/>
                <a:ea typeface="Microsoft YaHei" charset="-122"/>
                <a:cs typeface="Microsoft YaHei" charset="-122"/>
              </a:rPr>
              <a:t>页面场景</a:t>
            </a:r>
            <a:endParaRPr lang="en-US" sz="2000" dirty="0">
              <a:latin typeface="Microsoft YaHei" charset="-122"/>
              <a:ea typeface="Microsoft YaHei" charset="-122"/>
              <a:cs typeface="Microsoft YaHei" charset="-122"/>
            </a:endParaRPr>
          </a:p>
        </p:txBody>
      </p:sp>
      <p:sp>
        <p:nvSpPr>
          <p:cNvPr id="5" name="TextBox 4"/>
          <p:cNvSpPr txBox="1"/>
          <p:nvPr/>
        </p:nvSpPr>
        <p:spPr>
          <a:xfrm>
            <a:off x="2653096" y="2774350"/>
            <a:ext cx="1052527" cy="400110"/>
          </a:xfrm>
          <a:prstGeom prst="rect">
            <a:avLst/>
          </a:prstGeom>
          <a:noFill/>
        </p:spPr>
        <p:txBody>
          <a:bodyPr wrap="square" rtlCol="0">
            <a:spAutoFit/>
          </a:bodyPr>
          <a:lstStyle/>
          <a:p>
            <a:pPr algn="r"/>
            <a:r>
              <a:rPr lang="en-US" altLang="zh-CN" sz="2000" dirty="0">
                <a:latin typeface="Microsoft YaHei" charset="-122"/>
                <a:ea typeface="Microsoft YaHei" charset="-122"/>
                <a:cs typeface="Microsoft YaHei" charset="-122"/>
              </a:rPr>
              <a:t>react</a:t>
            </a:r>
            <a:endParaRPr lang="en-US" sz="2000" dirty="0">
              <a:latin typeface="Microsoft YaHei" charset="-122"/>
              <a:ea typeface="Microsoft YaHei" charset="-122"/>
              <a:cs typeface="Microsoft YaHei" charset="-122"/>
            </a:endParaRPr>
          </a:p>
        </p:txBody>
      </p:sp>
      <p:sp>
        <p:nvSpPr>
          <p:cNvPr id="61" name="TextBox 60"/>
          <p:cNvSpPr txBox="1"/>
          <p:nvPr/>
        </p:nvSpPr>
        <p:spPr>
          <a:xfrm>
            <a:off x="2653095" y="3137943"/>
            <a:ext cx="1052527" cy="400110"/>
          </a:xfrm>
          <a:prstGeom prst="rect">
            <a:avLst/>
          </a:prstGeom>
          <a:noFill/>
        </p:spPr>
        <p:txBody>
          <a:bodyPr wrap="square" rtlCol="0">
            <a:spAutoFit/>
          </a:bodyPr>
          <a:lstStyle/>
          <a:p>
            <a:pPr algn="r"/>
            <a:r>
              <a:rPr lang="en-US" altLang="zh-CN" sz="2000" dirty="0" err="1">
                <a:latin typeface="Microsoft YaHei" charset="-122"/>
                <a:ea typeface="Microsoft YaHei" charset="-122"/>
                <a:cs typeface="Microsoft YaHei" charset="-122"/>
              </a:rPr>
              <a:t>vue</a:t>
            </a:r>
            <a:endParaRPr lang="en-US" sz="2000" dirty="0">
              <a:latin typeface="Microsoft YaHei" charset="-122"/>
              <a:ea typeface="Microsoft YaHei" charset="-122"/>
              <a:cs typeface="Microsoft YaHei" charset="-122"/>
            </a:endParaRPr>
          </a:p>
        </p:txBody>
      </p:sp>
      <p:sp>
        <p:nvSpPr>
          <p:cNvPr id="62" name="TextBox 61"/>
          <p:cNvSpPr txBox="1"/>
          <p:nvPr/>
        </p:nvSpPr>
        <p:spPr>
          <a:xfrm>
            <a:off x="2590574" y="3502803"/>
            <a:ext cx="1115048" cy="400110"/>
          </a:xfrm>
          <a:prstGeom prst="rect">
            <a:avLst/>
          </a:prstGeom>
          <a:noFill/>
        </p:spPr>
        <p:txBody>
          <a:bodyPr wrap="square" rtlCol="0">
            <a:spAutoFit/>
          </a:bodyPr>
          <a:lstStyle/>
          <a:p>
            <a:pPr algn="r"/>
            <a:r>
              <a:rPr lang="en-US" altLang="zh-CN" sz="2000" dirty="0">
                <a:latin typeface="Microsoft YaHei" charset="-122"/>
                <a:ea typeface="Microsoft YaHei" charset="-122"/>
                <a:cs typeface="Microsoft YaHei" charset="-122"/>
              </a:rPr>
              <a:t>jQuery</a:t>
            </a:r>
            <a:endParaRPr lang="en-US" sz="2000" dirty="0">
              <a:latin typeface="Microsoft YaHei" charset="-122"/>
              <a:ea typeface="Microsoft YaHei" charset="-122"/>
              <a:cs typeface="Microsoft YaHei" charset="-122"/>
            </a:endParaRPr>
          </a:p>
        </p:txBody>
      </p:sp>
      <p:sp>
        <p:nvSpPr>
          <p:cNvPr id="63" name="TextBox 62"/>
          <p:cNvSpPr txBox="1"/>
          <p:nvPr/>
        </p:nvSpPr>
        <p:spPr>
          <a:xfrm>
            <a:off x="3888664" y="2774350"/>
            <a:ext cx="1862927" cy="400110"/>
          </a:xfrm>
          <a:prstGeom prst="rect">
            <a:avLst/>
          </a:prstGeom>
          <a:noFill/>
        </p:spPr>
        <p:txBody>
          <a:bodyPr wrap="square" rtlCol="0">
            <a:spAutoFit/>
          </a:bodyPr>
          <a:lstStyle/>
          <a:p>
            <a:pPr algn="r"/>
            <a:r>
              <a:rPr lang="en-US" altLang="zh-CN" sz="2000">
                <a:latin typeface="Microsoft YaHei" charset="-122"/>
                <a:ea typeface="Microsoft YaHei" charset="-122"/>
                <a:cs typeface="Microsoft YaHei" charset="-122"/>
              </a:rPr>
              <a:t>redux/</a:t>
            </a:r>
            <a:r>
              <a:rPr lang="en-US" altLang="zh-CN" sz="2000" dirty="0" err="1">
                <a:latin typeface="Microsoft YaHei" charset="-122"/>
                <a:ea typeface="Microsoft YaHei" charset="-122"/>
                <a:cs typeface="Microsoft YaHei" charset="-122"/>
              </a:rPr>
              <a:t>vuex</a:t>
            </a:r>
            <a:endParaRPr lang="en-US" sz="2000" dirty="0">
              <a:latin typeface="Microsoft YaHei" charset="-122"/>
              <a:ea typeface="Microsoft YaHei" charset="-122"/>
              <a:cs typeface="Microsoft YaHei" charset="-122"/>
            </a:endParaRPr>
          </a:p>
        </p:txBody>
      </p:sp>
      <p:sp>
        <p:nvSpPr>
          <p:cNvPr id="64" name="TextBox 63"/>
          <p:cNvSpPr txBox="1"/>
          <p:nvPr/>
        </p:nvSpPr>
        <p:spPr>
          <a:xfrm>
            <a:off x="4321454" y="3137943"/>
            <a:ext cx="1437119" cy="400110"/>
          </a:xfrm>
          <a:prstGeom prst="rect">
            <a:avLst/>
          </a:prstGeom>
          <a:noFill/>
        </p:spPr>
        <p:txBody>
          <a:bodyPr wrap="square" rtlCol="0">
            <a:spAutoFit/>
          </a:bodyPr>
          <a:lstStyle/>
          <a:p>
            <a:pPr algn="r"/>
            <a:r>
              <a:rPr lang="en-US" altLang="zh-CN" sz="2000">
                <a:latin typeface="Microsoft YaHei" charset="-122"/>
                <a:ea typeface="Microsoft YaHei" charset="-122"/>
                <a:cs typeface="Microsoft YaHei" charset="-122"/>
              </a:rPr>
              <a:t>router</a:t>
            </a:r>
            <a:endParaRPr lang="en-US" sz="2000" dirty="0">
              <a:latin typeface="Microsoft YaHei" charset="-122"/>
              <a:ea typeface="Microsoft YaHei" charset="-122"/>
              <a:cs typeface="Microsoft YaHei" charset="-122"/>
            </a:endParaRPr>
          </a:p>
        </p:txBody>
      </p:sp>
      <p:sp>
        <p:nvSpPr>
          <p:cNvPr id="65" name="TextBox 64"/>
          <p:cNvSpPr txBox="1"/>
          <p:nvPr/>
        </p:nvSpPr>
        <p:spPr>
          <a:xfrm>
            <a:off x="6783996" y="2774350"/>
            <a:ext cx="1009943" cy="400110"/>
          </a:xfrm>
          <a:prstGeom prst="rect">
            <a:avLst/>
          </a:prstGeom>
          <a:noFill/>
        </p:spPr>
        <p:txBody>
          <a:bodyPr wrap="square" rtlCol="0">
            <a:spAutoFit/>
          </a:bodyPr>
          <a:lstStyle/>
          <a:p>
            <a:pPr algn="r"/>
            <a:r>
              <a:rPr lang="zh-CN" altLang="en-US" sz="2000" dirty="0">
                <a:latin typeface="Microsoft YaHei" charset="-122"/>
                <a:ea typeface="Microsoft YaHei" charset="-122"/>
                <a:cs typeface="Microsoft YaHei" charset="-122"/>
              </a:rPr>
              <a:t>长列表</a:t>
            </a:r>
            <a:endParaRPr lang="en-US" sz="2000" dirty="0">
              <a:latin typeface="Microsoft YaHei" charset="-122"/>
              <a:ea typeface="Microsoft YaHei" charset="-122"/>
              <a:cs typeface="Microsoft YaHei" charset="-122"/>
            </a:endParaRPr>
          </a:p>
        </p:txBody>
      </p:sp>
      <p:sp>
        <p:nvSpPr>
          <p:cNvPr id="66" name="TextBox 65"/>
          <p:cNvSpPr txBox="1"/>
          <p:nvPr/>
        </p:nvSpPr>
        <p:spPr>
          <a:xfrm>
            <a:off x="6834000" y="3137022"/>
            <a:ext cx="959938" cy="400110"/>
          </a:xfrm>
          <a:prstGeom prst="rect">
            <a:avLst/>
          </a:prstGeom>
          <a:noFill/>
        </p:spPr>
        <p:txBody>
          <a:bodyPr wrap="square" rtlCol="0">
            <a:spAutoFit/>
          </a:bodyPr>
          <a:lstStyle/>
          <a:p>
            <a:pPr algn="r"/>
            <a:r>
              <a:rPr lang="zh-CN" altLang="en-US" sz="2000" dirty="0">
                <a:latin typeface="Microsoft YaHei" charset="-122"/>
                <a:ea typeface="Microsoft YaHei" charset="-122"/>
                <a:cs typeface="Microsoft YaHei" charset="-122"/>
              </a:rPr>
              <a:t>富文本</a:t>
            </a:r>
            <a:endParaRPr lang="en-US" sz="2000" dirty="0">
              <a:latin typeface="Microsoft YaHei" charset="-122"/>
              <a:ea typeface="Microsoft YaHei" charset="-122"/>
              <a:cs typeface="Microsoft YaHei" charset="-122"/>
            </a:endParaRPr>
          </a:p>
        </p:txBody>
      </p:sp>
      <p:sp>
        <p:nvSpPr>
          <p:cNvPr id="67" name="TextBox 66"/>
          <p:cNvSpPr txBox="1"/>
          <p:nvPr/>
        </p:nvSpPr>
        <p:spPr>
          <a:xfrm>
            <a:off x="6548970" y="3550384"/>
            <a:ext cx="1244969" cy="400110"/>
          </a:xfrm>
          <a:prstGeom prst="rect">
            <a:avLst/>
          </a:prstGeom>
          <a:noFill/>
        </p:spPr>
        <p:txBody>
          <a:bodyPr wrap="square" rtlCol="0">
            <a:spAutoFit/>
          </a:bodyPr>
          <a:lstStyle/>
          <a:p>
            <a:pPr algn="r"/>
            <a:r>
              <a:rPr lang="zh-CN" altLang="en-US" sz="2000">
                <a:latin typeface="Microsoft YaHei" charset="-122"/>
                <a:ea typeface="Microsoft YaHei" charset="-122"/>
                <a:cs typeface="Microsoft YaHei" charset="-122"/>
              </a:rPr>
              <a:t>滑动手势</a:t>
            </a:r>
            <a:endParaRPr lang="en-US" sz="2000" dirty="0">
              <a:latin typeface="Microsoft YaHei" charset="-122"/>
              <a:ea typeface="Microsoft YaHei" charset="-122"/>
              <a:cs typeface="Microsoft YaHei" charset="-122"/>
            </a:endParaRPr>
          </a:p>
        </p:txBody>
      </p:sp>
      <p:sp>
        <p:nvSpPr>
          <p:cNvPr id="68" name="TextBox 67"/>
          <p:cNvSpPr txBox="1"/>
          <p:nvPr/>
        </p:nvSpPr>
        <p:spPr>
          <a:xfrm>
            <a:off x="8641671" y="2774350"/>
            <a:ext cx="1196074" cy="400110"/>
          </a:xfrm>
          <a:prstGeom prst="rect">
            <a:avLst/>
          </a:prstGeom>
          <a:noFill/>
        </p:spPr>
        <p:txBody>
          <a:bodyPr wrap="square" rtlCol="0">
            <a:spAutoFit/>
          </a:bodyPr>
          <a:lstStyle/>
          <a:p>
            <a:pPr algn="r"/>
            <a:r>
              <a:rPr lang="en-US" altLang="zh-CN" sz="2000" dirty="0">
                <a:latin typeface="Microsoft YaHei" charset="-122"/>
                <a:ea typeface="Microsoft YaHei" charset="-122"/>
                <a:cs typeface="Microsoft YaHei" charset="-122"/>
              </a:rPr>
              <a:t>gulp</a:t>
            </a:r>
            <a:endParaRPr lang="en-US" sz="2000" dirty="0">
              <a:latin typeface="Microsoft YaHei" charset="-122"/>
              <a:ea typeface="Microsoft YaHei" charset="-122"/>
              <a:cs typeface="Microsoft YaHei" charset="-122"/>
            </a:endParaRPr>
          </a:p>
        </p:txBody>
      </p:sp>
      <p:sp>
        <p:nvSpPr>
          <p:cNvPr id="69" name="TextBox 68"/>
          <p:cNvSpPr txBox="1"/>
          <p:nvPr/>
        </p:nvSpPr>
        <p:spPr>
          <a:xfrm>
            <a:off x="8515350" y="3137022"/>
            <a:ext cx="1322395" cy="400110"/>
          </a:xfrm>
          <a:prstGeom prst="rect">
            <a:avLst/>
          </a:prstGeom>
          <a:noFill/>
        </p:spPr>
        <p:txBody>
          <a:bodyPr wrap="square" rtlCol="0">
            <a:spAutoFit/>
          </a:bodyPr>
          <a:lstStyle/>
          <a:p>
            <a:pPr algn="r"/>
            <a:r>
              <a:rPr lang="en-US" altLang="zh-CN" sz="2000" dirty="0" err="1">
                <a:latin typeface="Microsoft YaHei" charset="-122"/>
                <a:ea typeface="Microsoft YaHei" charset="-122"/>
                <a:cs typeface="Microsoft YaHei" charset="-122"/>
              </a:rPr>
              <a:t>webpack</a:t>
            </a:r>
            <a:endParaRPr lang="en-US" sz="2000" dirty="0">
              <a:latin typeface="Microsoft YaHei" charset="-122"/>
              <a:ea typeface="Microsoft YaHei" charset="-122"/>
              <a:cs typeface="Microsoft YaHei" charset="-122"/>
            </a:endParaRPr>
          </a:p>
        </p:txBody>
      </p:sp>
      <p:sp>
        <p:nvSpPr>
          <p:cNvPr id="18" name="TextBox 17"/>
          <p:cNvSpPr txBox="1"/>
          <p:nvPr/>
        </p:nvSpPr>
        <p:spPr>
          <a:xfrm>
            <a:off x="6473001" y="3950494"/>
            <a:ext cx="1320937" cy="400110"/>
          </a:xfrm>
          <a:prstGeom prst="rect">
            <a:avLst/>
          </a:prstGeom>
          <a:noFill/>
        </p:spPr>
        <p:txBody>
          <a:bodyPr wrap="square" rtlCol="0">
            <a:spAutoFit/>
          </a:bodyPr>
          <a:lstStyle/>
          <a:p>
            <a:pPr algn="r"/>
            <a:r>
              <a:rPr lang="zh-CN" altLang="en-US" sz="2000">
                <a:latin typeface="Microsoft YaHei" charset="-122"/>
                <a:ea typeface="Microsoft YaHei" charset="-122"/>
                <a:cs typeface="Microsoft YaHei" charset="-122"/>
              </a:rPr>
              <a:t>自适应</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90217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a:latin typeface="微软雅黑" panose="020B0503020204020204" pitchFamily="34" charset="-122"/>
                <a:ea typeface="微软雅黑" panose="020B0503020204020204" pitchFamily="34" charset="-122"/>
              </a:rPr>
              <a:t>自我介绍</a:t>
            </a:r>
          </a:p>
        </p:txBody>
      </p:sp>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50" y="1107347"/>
            <a:ext cx="7886700" cy="3525376"/>
          </a:xfrm>
        </p:spPr>
        <p:txBody>
          <a:bodyPr>
            <a:normAutofit/>
          </a:bodyPr>
          <a:lstStyle/>
          <a:p>
            <a:r>
              <a:rPr lang="zh-CN" altLang="en-US" sz="2250" dirty="0">
                <a:latin typeface="微软雅黑" panose="020B0503020204020204" pitchFamily="34" charset="-122"/>
                <a:ea typeface="微软雅黑" panose="020B0503020204020204" pitchFamily="34" charset="-122"/>
              </a:rPr>
              <a:t>李成熙 </a:t>
            </a:r>
            <a:r>
              <a:rPr lang="en-US" altLang="zh-CN" sz="2250" dirty="0">
                <a:latin typeface="微软雅黑" panose="020B0503020204020204" pitchFamily="34" charset="-122"/>
                <a:ea typeface="微软雅黑" panose="020B0503020204020204" pitchFamily="34" charset="-122"/>
              </a:rPr>
              <a:t>(heyli)</a:t>
            </a:r>
          </a:p>
          <a:p>
            <a:r>
              <a:rPr lang="zh-CN" altLang="en-US" sz="2250" dirty="0">
                <a:latin typeface="微软雅黑" panose="020B0503020204020204" pitchFamily="34" charset="-122"/>
                <a:ea typeface="微软雅黑" panose="020B0503020204020204" pitchFamily="34" charset="-122"/>
              </a:rPr>
              <a:t>腾讯</a:t>
            </a:r>
            <a:r>
              <a:rPr lang="en-US" altLang="zh-CN" sz="2250" dirty="0" err="1">
                <a:latin typeface="微软雅黑" panose="020B0503020204020204" pitchFamily="34" charset="-122"/>
                <a:ea typeface="微软雅黑" panose="020B0503020204020204" pitchFamily="34" charset="-122"/>
              </a:rPr>
              <a:t>AlloyTeam</a:t>
            </a:r>
            <a:endParaRPr lang="en-US" altLang="zh-CN" sz="2250" dirty="0">
              <a:latin typeface="微软雅黑" panose="020B0503020204020204" pitchFamily="34" charset="-122"/>
              <a:ea typeface="微软雅黑" panose="020B0503020204020204" pitchFamily="34" charset="-122"/>
            </a:endParaRPr>
          </a:p>
          <a:p>
            <a:r>
              <a:rPr lang="en-US" altLang="zh-CN" sz="2250" dirty="0" err="1">
                <a:latin typeface="微软雅黑" panose="020B0503020204020204" pitchFamily="34" charset="-122"/>
                <a:ea typeface="微软雅黑" panose="020B0503020204020204" pitchFamily="34" charset="-122"/>
              </a:rPr>
              <a:t>webpack</a:t>
            </a:r>
            <a:r>
              <a:rPr lang="zh-CN" altLang="en-US" sz="2250" dirty="0">
                <a:latin typeface="微软雅黑" panose="020B0503020204020204" pitchFamily="34" charset="-122"/>
                <a:ea typeface="微软雅黑" panose="020B0503020204020204" pitchFamily="34" charset="-122"/>
              </a:rPr>
              <a:t>中文社区</a:t>
            </a:r>
            <a:r>
              <a:rPr lang="zh-CN" altLang="en-US" sz="2250" dirty="0" smtClean="0">
                <a:latin typeface="微软雅黑" panose="020B0503020204020204" pitchFamily="34" charset="-122"/>
                <a:ea typeface="微软雅黑" panose="020B0503020204020204" pitchFamily="34" charset="-122"/>
              </a:rPr>
              <a:t>负责人之一</a:t>
            </a:r>
            <a:endParaRPr lang="en-US" altLang="zh-CN" sz="2250" dirty="0">
              <a:latin typeface="微软雅黑" panose="020B0503020204020204" pitchFamily="34" charset="-122"/>
              <a:ea typeface="微软雅黑" panose="020B0503020204020204" pitchFamily="34" charset="-122"/>
            </a:endParaRPr>
          </a:p>
          <a:p>
            <a:r>
              <a:rPr lang="en-US" altLang="zh-CN" sz="2250" dirty="0" err="1" smtClean="0">
                <a:latin typeface="微软雅黑" panose="020B0503020204020204" pitchFamily="34" charset="-122"/>
                <a:ea typeface="微软雅黑" panose="020B0503020204020204" pitchFamily="34" charset="-122"/>
              </a:rPr>
              <a:t>docschina</a:t>
            </a:r>
            <a:r>
              <a:rPr lang="zh-CN" altLang="en-US" sz="2250" dirty="0" smtClean="0">
                <a:latin typeface="微软雅黑" panose="020B0503020204020204" pitchFamily="34" charset="-122"/>
                <a:ea typeface="微软雅黑" panose="020B0503020204020204" pitchFamily="34" charset="-122"/>
              </a:rPr>
              <a:t>印记中文文档</a:t>
            </a:r>
            <a:r>
              <a:rPr lang="zh-CN" altLang="en-US" sz="2250" dirty="0" smtClean="0">
                <a:latin typeface="微软雅黑" panose="020B0503020204020204" pitchFamily="34" charset="-122"/>
                <a:ea typeface="微软雅黑" panose="020B0503020204020204" pitchFamily="34" charset="-122"/>
              </a:rPr>
              <a:t>社区负责人</a:t>
            </a:r>
            <a:r>
              <a:rPr lang="zh-CN" altLang="en-US" sz="2250" dirty="0" smtClean="0">
                <a:latin typeface="微软雅黑" panose="020B0503020204020204" pitchFamily="34" charset="-122"/>
                <a:ea typeface="微软雅黑" panose="020B0503020204020204" pitchFamily="34" charset="-122"/>
              </a:rPr>
              <a:t>之一</a:t>
            </a:r>
            <a:endParaRPr lang="en-US" altLang="zh-CN" sz="2250" dirty="0">
              <a:latin typeface="微软雅黑" panose="020B0503020204020204" pitchFamily="34" charset="-122"/>
              <a:ea typeface="微软雅黑" panose="020B0503020204020204" pitchFamily="34" charset="-122"/>
            </a:endParaRPr>
          </a:p>
          <a:p>
            <a:r>
              <a:rPr lang="en-US" altLang="zh-CN" sz="2250" dirty="0" err="1">
                <a:latin typeface="微软雅黑" panose="020B0503020204020204" pitchFamily="34" charset="-122"/>
                <a:ea typeface="微软雅黑" panose="020B0503020204020204" pitchFamily="34" charset="-122"/>
              </a:rPr>
              <a:t>Github</a:t>
            </a:r>
            <a:r>
              <a:rPr lang="en-US" altLang="zh-CN" sz="2250" dirty="0">
                <a:latin typeface="微软雅黑" panose="020B0503020204020204" pitchFamily="34" charset="-122"/>
                <a:ea typeface="微软雅黑" panose="020B0503020204020204" pitchFamily="34" charset="-122"/>
              </a:rPr>
              <a:t>: https://github.com/lcxfs1991</a:t>
            </a:r>
          </a:p>
        </p:txBody>
      </p:sp>
    </p:spTree>
    <p:extLst>
      <p:ext uri="{BB962C8B-B14F-4D97-AF65-F5344CB8AC3E}">
        <p14:creationId xmlns:p14="http://schemas.microsoft.com/office/powerpoint/2010/main" val="1523212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脚手架与命令行</a:t>
            </a:r>
            <a:endParaRPr lang="zh-CN" altLang="en-US" dirty="0">
              <a:latin typeface="微软雅黑" panose="020B0503020204020204" pitchFamily="34" charset="-122"/>
              <a:ea typeface="微软雅黑" panose="020B0503020204020204" pitchFamily="34" charset="-122"/>
            </a:endParaRPr>
          </a:p>
        </p:txBody>
      </p:sp>
      <p:sp>
        <p:nvSpPr>
          <p:cNvPr id="57"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50" y="1107347"/>
            <a:ext cx="7886700" cy="3525376"/>
          </a:xfrm>
        </p:spPr>
        <p:txBody>
          <a:bodyPr>
            <a:normAutofit/>
          </a:bodyPr>
          <a:lstStyle/>
          <a:p>
            <a:r>
              <a:rPr lang="en-US" altLang="zh-CN" sz="2500" dirty="0">
                <a:latin typeface="微软雅黑" panose="020B0503020204020204" pitchFamily="34" charset="-122"/>
                <a:ea typeface="微软雅黑" panose="020B0503020204020204" pitchFamily="34" charset="-122"/>
              </a:rPr>
              <a:t>create-react-app?</a:t>
            </a:r>
            <a:r>
              <a:rPr lang="zh-CN" altLang="en-US" sz="2500" dirty="0">
                <a:latin typeface="微软雅黑" panose="020B0503020204020204" pitchFamily="34" charset="-122"/>
                <a:ea typeface="微软雅黑" panose="020B0503020204020204" pitchFamily="34" charset="-122"/>
              </a:rPr>
              <a:t> </a:t>
            </a:r>
            <a:r>
              <a:rPr lang="en-US" altLang="zh-CN" sz="2500" dirty="0" err="1">
                <a:latin typeface="微软雅黑" panose="020B0503020204020204" pitchFamily="34" charset="-122"/>
                <a:ea typeface="微软雅黑" panose="020B0503020204020204" pitchFamily="34" charset="-122"/>
              </a:rPr>
              <a:t>vue</a:t>
            </a:r>
            <a:r>
              <a:rPr lang="en-US" altLang="zh-CN" sz="2500" dirty="0">
                <a:latin typeface="微软雅黑" panose="020B0503020204020204" pitchFamily="34" charset="-122"/>
                <a:ea typeface="微软雅黑" panose="020B0503020204020204" pitchFamily="34" charset="-122"/>
              </a:rPr>
              <a:t>-cli?</a:t>
            </a:r>
          </a:p>
          <a:p>
            <a:r>
              <a:rPr lang="zh-CN" altLang="en-US" sz="2500" dirty="0">
                <a:latin typeface="微软雅黑" panose="020B0503020204020204" pitchFamily="34" charset="-122"/>
                <a:ea typeface="微软雅黑" panose="020B0503020204020204" pitchFamily="34" charset="-122"/>
              </a:rPr>
              <a:t>快速启动</a:t>
            </a:r>
            <a:endParaRPr lang="en-US" altLang="zh-CN" sz="2500" dirty="0">
              <a:latin typeface="微软雅黑" panose="020B0503020204020204" pitchFamily="34" charset="-122"/>
              <a:ea typeface="微软雅黑" panose="020B0503020204020204" pitchFamily="34" charset="-122"/>
            </a:endParaRPr>
          </a:p>
          <a:p>
            <a:r>
              <a:rPr lang="zh-CN" altLang="en-US" sz="2500" dirty="0">
                <a:latin typeface="微软雅黑" panose="020B0503020204020204" pitchFamily="34" charset="-122"/>
                <a:ea typeface="微软雅黑" panose="020B0503020204020204" pitchFamily="34" charset="-122"/>
              </a:rPr>
              <a:t>构建逻辑复杂难理解</a:t>
            </a:r>
            <a:endParaRPr lang="en-US" altLang="zh-CN" sz="2500" dirty="0">
              <a:latin typeface="微软雅黑" panose="020B0503020204020204" pitchFamily="34" charset="-122"/>
              <a:ea typeface="微软雅黑" panose="020B0503020204020204" pitchFamily="34" charset="-122"/>
            </a:endParaRPr>
          </a:p>
          <a:p>
            <a:r>
              <a:rPr lang="zh-CN" altLang="en-US" sz="2500" dirty="0">
                <a:latin typeface="微软雅黑" panose="020B0503020204020204" pitchFamily="34" charset="-122"/>
                <a:ea typeface="微软雅黑" panose="020B0503020204020204" pitchFamily="34" charset="-122"/>
              </a:rPr>
              <a:t>构建性能一般</a:t>
            </a:r>
            <a:endParaRPr lang="en-US" altLang="zh-CN" sz="2500" dirty="0">
              <a:latin typeface="微软雅黑" panose="020B0503020204020204" pitchFamily="34" charset="-122"/>
              <a:ea typeface="微软雅黑" panose="020B0503020204020204" pitchFamily="34" charset="-122"/>
            </a:endParaRPr>
          </a:p>
          <a:p>
            <a:r>
              <a:rPr lang="zh-CN" altLang="en-US" sz="2500" dirty="0">
                <a:latin typeface="微软雅黑" panose="020B0503020204020204" pitchFamily="34" charset="-122"/>
                <a:ea typeface="微软雅黑" panose="020B0503020204020204" pitchFamily="34" charset="-122"/>
              </a:rPr>
              <a:t>两者体验完全不同</a:t>
            </a:r>
            <a:endParaRPr lang="en-US" altLang="zh-CN" sz="2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1157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统一脚手架与命令行</a:t>
            </a:r>
            <a:endParaRPr lang="zh-CN" altLang="en-US"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722" y="2976024"/>
            <a:ext cx="2619483" cy="465686"/>
          </a:xfrm>
          <a:prstGeom prst="rect">
            <a:avLst/>
          </a:prstGeom>
        </p:spPr>
      </p:pic>
      <p:sp>
        <p:nvSpPr>
          <p:cNvPr id="3" name="Rectangle 2"/>
          <p:cNvSpPr/>
          <p:nvPr/>
        </p:nvSpPr>
        <p:spPr>
          <a:xfrm>
            <a:off x="3177808" y="3915063"/>
            <a:ext cx="5063309" cy="400110"/>
          </a:xfrm>
          <a:prstGeom prst="rect">
            <a:avLst/>
          </a:prstGeom>
        </p:spPr>
        <p:txBody>
          <a:bodyPr wrap="none">
            <a:spAutoFit/>
          </a:bodyPr>
          <a:lstStyle/>
          <a:p>
            <a:r>
              <a:rPr lang="en-US" sz="2000">
                <a:latin typeface="Microsoft YaHei" charset="-122"/>
                <a:ea typeface="Microsoft YaHei" charset="-122"/>
                <a:cs typeface="Microsoft YaHei" charset="-122"/>
              </a:rPr>
              <a:t>https://</a:t>
            </a:r>
            <a:r>
              <a:rPr lang="en-US" sz="2000" dirty="0" err="1">
                <a:latin typeface="Microsoft YaHei" charset="-122"/>
                <a:ea typeface="Microsoft YaHei" charset="-122"/>
                <a:cs typeface="Microsoft YaHei" charset="-122"/>
              </a:rPr>
              <a:t>github.com</a:t>
            </a:r>
            <a:r>
              <a:rPr lang="en-US" sz="2000" dirty="0">
                <a:latin typeface="Microsoft YaHei" charset="-122"/>
                <a:ea typeface="Microsoft YaHei" charset="-122"/>
                <a:cs typeface="Microsoft YaHei" charset="-122"/>
              </a:rPr>
              <a:t>/</a:t>
            </a:r>
            <a:r>
              <a:rPr lang="en-US" sz="2000" dirty="0" err="1">
                <a:latin typeface="Microsoft YaHei" charset="-122"/>
                <a:ea typeface="Microsoft YaHei" charset="-122"/>
                <a:cs typeface="Microsoft YaHei" charset="-122"/>
              </a:rPr>
              <a:t>steamerjs</a:t>
            </a:r>
            <a:r>
              <a:rPr lang="en-US" sz="2000" dirty="0">
                <a:latin typeface="Microsoft YaHei" charset="-122"/>
                <a:ea typeface="Microsoft YaHei" charset="-122"/>
                <a:cs typeface="Microsoft YaHei" charset="-122"/>
              </a:rPr>
              <a:t>/</a:t>
            </a:r>
            <a:r>
              <a:rPr lang="en-US" sz="2000" dirty="0" err="1">
                <a:latin typeface="Microsoft YaHei" charset="-122"/>
                <a:ea typeface="Microsoft YaHei" charset="-122"/>
                <a:cs typeface="Microsoft YaHei" charset="-122"/>
              </a:rPr>
              <a:t>steamerjs</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4059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
        <p:nvSpPr>
          <p:cNvPr id="22" name="圆角矩形 72"/>
          <p:cNvSpPr/>
          <p:nvPr/>
        </p:nvSpPr>
        <p:spPr bwMode="auto">
          <a:xfrm>
            <a:off x="9901066" y="3824561"/>
            <a:ext cx="1158893"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a:solidFill>
                  <a:srgbClr val="FFFFFF"/>
                </a:solidFill>
                <a:latin typeface="Microsoft YaHei" charset="-122"/>
                <a:ea typeface="Microsoft YaHei" charset="-122"/>
                <a:cs typeface="Microsoft YaHei" charset="-122"/>
              </a:rPr>
              <a:t>angular</a:t>
            </a:r>
            <a:endParaRPr lang="zh-CN" altLang="en-US" sz="2000" dirty="0">
              <a:solidFill>
                <a:srgbClr val="FFFFFF"/>
              </a:solidFill>
              <a:latin typeface="Microsoft YaHei" charset="-122"/>
              <a:ea typeface="Microsoft YaHei" charset="-122"/>
              <a:cs typeface="Microsoft YaHei" charset="-122"/>
            </a:endParaRPr>
          </a:p>
        </p:txBody>
      </p:sp>
      <p:sp>
        <p:nvSpPr>
          <p:cNvPr id="23" name="圆角矩形 25"/>
          <p:cNvSpPr/>
          <p:nvPr/>
        </p:nvSpPr>
        <p:spPr bwMode="auto">
          <a:xfrm>
            <a:off x="5226383" y="1427550"/>
            <a:ext cx="1668426" cy="442552"/>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err="1" smtClean="0">
                <a:solidFill>
                  <a:srgbClr val="FFFFFF"/>
                </a:solidFill>
                <a:latin typeface="Microsoft YaHei" charset="-122"/>
                <a:ea typeface="Microsoft YaHei" charset="-122"/>
                <a:cs typeface="Microsoft YaHei" charset="-122"/>
              </a:rPr>
              <a:t>steamerjs</a:t>
            </a:r>
            <a:endParaRPr lang="zh-CN" altLang="en-US" sz="2000" dirty="0">
              <a:solidFill>
                <a:srgbClr val="FFFFFF"/>
              </a:solidFill>
              <a:latin typeface="Microsoft YaHei" charset="-122"/>
              <a:ea typeface="Microsoft YaHei" charset="-122"/>
              <a:cs typeface="Microsoft YaHei" charset="-122"/>
            </a:endParaRPr>
          </a:p>
        </p:txBody>
      </p:sp>
      <p:cxnSp>
        <p:nvCxnSpPr>
          <p:cNvPr id="24" name="直接箭头连接符 27"/>
          <p:cNvCxnSpPr>
            <a:stCxn id="46" idx="2"/>
            <a:endCxn id="28" idx="0"/>
          </p:cNvCxnSpPr>
          <p:nvPr/>
        </p:nvCxnSpPr>
        <p:spPr bwMode="auto">
          <a:xfrm flipH="1">
            <a:off x="5235217" y="1869681"/>
            <a:ext cx="825500" cy="31877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9"/>
          <p:cNvCxnSpPr>
            <a:stCxn id="46" idx="2"/>
            <a:endCxn id="27" idx="0"/>
          </p:cNvCxnSpPr>
          <p:nvPr/>
        </p:nvCxnSpPr>
        <p:spPr bwMode="auto">
          <a:xfrm>
            <a:off x="6060717" y="1869681"/>
            <a:ext cx="933450" cy="294005"/>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圆角矩形 31"/>
          <p:cNvSpPr/>
          <p:nvPr/>
        </p:nvSpPr>
        <p:spPr bwMode="auto">
          <a:xfrm>
            <a:off x="2290721" y="2923190"/>
            <a:ext cx="3920435" cy="463200"/>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a:solidFill>
                  <a:srgbClr val="FFFFFF"/>
                </a:solidFill>
                <a:latin typeface="Microsoft YaHei" charset="-122"/>
                <a:ea typeface="Microsoft YaHei" charset="-122"/>
                <a:cs typeface="Microsoft YaHei" charset="-122"/>
              </a:rPr>
              <a:t>steamer-plugin-example</a:t>
            </a:r>
            <a:endParaRPr lang="zh-CN" altLang="en-US" sz="2000" dirty="0">
              <a:solidFill>
                <a:srgbClr val="FFFFFF"/>
              </a:solidFill>
              <a:latin typeface="Microsoft YaHei" charset="-122"/>
              <a:ea typeface="Microsoft YaHei" charset="-122"/>
              <a:cs typeface="Microsoft YaHei" charset="-122"/>
            </a:endParaRPr>
          </a:p>
        </p:txBody>
      </p:sp>
      <p:sp>
        <p:nvSpPr>
          <p:cNvPr id="27" name="圆角矩形 33"/>
          <p:cNvSpPr/>
          <p:nvPr/>
        </p:nvSpPr>
        <p:spPr bwMode="auto">
          <a:xfrm>
            <a:off x="2996250" y="3817313"/>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场景</a:t>
            </a:r>
            <a:r>
              <a:rPr lang="en-US" altLang="zh-CN" sz="2000" dirty="0">
                <a:solidFill>
                  <a:srgbClr val="FFFFFF"/>
                </a:solidFill>
                <a:latin typeface="Microsoft YaHei" charset="-122"/>
                <a:ea typeface="Microsoft YaHei" charset="-122"/>
                <a:cs typeface="Microsoft YaHei" charset="-122"/>
              </a:rPr>
              <a:t>2</a:t>
            </a:r>
            <a:endParaRPr lang="zh-CN" altLang="en-US" sz="2000" dirty="0">
              <a:solidFill>
                <a:srgbClr val="FFFFFF"/>
              </a:solidFill>
              <a:latin typeface="Microsoft YaHei" charset="-122"/>
              <a:ea typeface="Microsoft YaHei" charset="-122"/>
              <a:cs typeface="Microsoft YaHei" charset="-122"/>
            </a:endParaRPr>
          </a:p>
        </p:txBody>
      </p:sp>
      <p:sp>
        <p:nvSpPr>
          <p:cNvPr id="28" name="圆角矩形 35"/>
          <p:cNvSpPr/>
          <p:nvPr/>
        </p:nvSpPr>
        <p:spPr bwMode="auto">
          <a:xfrm>
            <a:off x="1929063" y="3817313"/>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场景</a:t>
            </a:r>
            <a:r>
              <a:rPr lang="en-US" altLang="zh-CN" sz="2000" dirty="0">
                <a:solidFill>
                  <a:srgbClr val="FFFFFF"/>
                </a:solidFill>
                <a:latin typeface="Microsoft YaHei" charset="-122"/>
                <a:ea typeface="Microsoft YaHei" charset="-122"/>
                <a:cs typeface="Microsoft YaHei" charset="-122"/>
              </a:rPr>
              <a:t>1</a:t>
            </a:r>
            <a:endParaRPr lang="zh-CN" altLang="en-US" sz="2000" dirty="0">
              <a:solidFill>
                <a:srgbClr val="FFFFFF"/>
              </a:solidFill>
              <a:latin typeface="Microsoft YaHei" charset="-122"/>
              <a:ea typeface="Microsoft YaHei" charset="-122"/>
              <a:cs typeface="Microsoft YaHei" charset="-122"/>
            </a:endParaRPr>
          </a:p>
        </p:txBody>
      </p:sp>
      <p:cxnSp>
        <p:nvCxnSpPr>
          <p:cNvPr id="29" name="直接箭头连接符 37"/>
          <p:cNvCxnSpPr>
            <a:stCxn id="52" idx="2"/>
            <a:endCxn id="56" idx="0"/>
          </p:cNvCxnSpPr>
          <p:nvPr/>
        </p:nvCxnSpPr>
        <p:spPr bwMode="auto">
          <a:xfrm flipH="1">
            <a:off x="2407529" y="3389914"/>
            <a:ext cx="1405294" cy="427399"/>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39"/>
          <p:cNvCxnSpPr>
            <a:stCxn id="52" idx="2"/>
          </p:cNvCxnSpPr>
          <p:nvPr/>
        </p:nvCxnSpPr>
        <p:spPr bwMode="auto">
          <a:xfrm flipH="1">
            <a:off x="3474716" y="3389914"/>
            <a:ext cx="338107" cy="427399"/>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圆角矩形 41"/>
          <p:cNvSpPr/>
          <p:nvPr/>
        </p:nvSpPr>
        <p:spPr bwMode="auto">
          <a:xfrm>
            <a:off x="6696998" y="2923188"/>
            <a:ext cx="2473505"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lvl="0" algn="ctr">
              <a:defRPr/>
            </a:pPr>
            <a:r>
              <a:rPr lang="en-US" altLang="zh-CN" sz="2000" dirty="0">
                <a:solidFill>
                  <a:srgbClr val="FFFFFF"/>
                </a:solidFill>
                <a:latin typeface="Microsoft YaHei" charset="-122"/>
                <a:ea typeface="Microsoft YaHei" charset="-122"/>
                <a:cs typeface="Microsoft YaHei" charset="-122"/>
              </a:rPr>
              <a:t>steamer-example</a:t>
            </a:r>
            <a:endParaRPr lang="zh-CN" altLang="en-US" sz="2000" dirty="0">
              <a:solidFill>
                <a:srgbClr val="FFFFFF"/>
              </a:solidFill>
              <a:latin typeface="Microsoft YaHei" charset="-122"/>
              <a:ea typeface="Microsoft YaHei" charset="-122"/>
              <a:cs typeface="Microsoft YaHei" charset="-122"/>
            </a:endParaRPr>
          </a:p>
        </p:txBody>
      </p:sp>
      <p:sp>
        <p:nvSpPr>
          <p:cNvPr id="32" name="圆角矩形 43"/>
          <p:cNvSpPr/>
          <p:nvPr/>
        </p:nvSpPr>
        <p:spPr bwMode="auto">
          <a:xfrm>
            <a:off x="6894809" y="3816802"/>
            <a:ext cx="1027978"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err="1">
                <a:solidFill>
                  <a:srgbClr val="FFFFFF"/>
                </a:solidFill>
                <a:latin typeface="Microsoft YaHei" charset="-122"/>
                <a:ea typeface="Microsoft YaHei" charset="-122"/>
                <a:cs typeface="Microsoft YaHei" charset="-122"/>
              </a:rPr>
              <a:t>vue</a:t>
            </a:r>
            <a:endParaRPr lang="zh-CN" altLang="en-US" sz="2000" dirty="0">
              <a:solidFill>
                <a:srgbClr val="FFFFFF"/>
              </a:solidFill>
              <a:latin typeface="Microsoft YaHei" charset="-122"/>
              <a:ea typeface="Microsoft YaHei" charset="-122"/>
              <a:cs typeface="Microsoft YaHei" charset="-122"/>
            </a:endParaRPr>
          </a:p>
        </p:txBody>
      </p:sp>
      <p:sp>
        <p:nvSpPr>
          <p:cNvPr id="33" name="圆角矩形 45"/>
          <p:cNvSpPr/>
          <p:nvPr/>
        </p:nvSpPr>
        <p:spPr bwMode="auto">
          <a:xfrm>
            <a:off x="5843494" y="3824561"/>
            <a:ext cx="1027978"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a:solidFill>
                  <a:srgbClr val="FFFFFF"/>
                </a:solidFill>
                <a:latin typeface="Microsoft YaHei" charset="-122"/>
                <a:ea typeface="Microsoft YaHei" charset="-122"/>
                <a:cs typeface="Microsoft YaHei" charset="-122"/>
              </a:rPr>
              <a:t>react</a:t>
            </a:r>
            <a:endParaRPr lang="zh-CN" altLang="en-US" sz="2000" dirty="0">
              <a:solidFill>
                <a:srgbClr val="FFFFFF"/>
              </a:solidFill>
              <a:latin typeface="Microsoft YaHei" charset="-122"/>
              <a:ea typeface="Microsoft YaHei" charset="-122"/>
              <a:cs typeface="Microsoft YaHei" charset="-122"/>
            </a:endParaRPr>
          </a:p>
        </p:txBody>
      </p:sp>
      <p:sp>
        <p:nvSpPr>
          <p:cNvPr id="34" name="圆角矩形 46"/>
          <p:cNvSpPr/>
          <p:nvPr/>
        </p:nvSpPr>
        <p:spPr bwMode="auto">
          <a:xfrm>
            <a:off x="7977869" y="3824561"/>
            <a:ext cx="1027978"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en-US" altLang="zh-CN" sz="2000" dirty="0">
                <a:solidFill>
                  <a:srgbClr val="FFFFFF"/>
                </a:solidFill>
                <a:latin typeface="Microsoft YaHei" charset="-122"/>
                <a:ea typeface="Microsoft YaHei" charset="-122"/>
                <a:cs typeface="Microsoft YaHei" charset="-122"/>
              </a:rPr>
              <a:t>simple</a:t>
            </a:r>
            <a:endParaRPr lang="zh-CN" altLang="en-US" sz="2000" dirty="0">
              <a:solidFill>
                <a:srgbClr val="FFFFFF"/>
              </a:solidFill>
              <a:latin typeface="Microsoft YaHei" charset="-122"/>
              <a:ea typeface="Microsoft YaHei" charset="-122"/>
              <a:cs typeface="Microsoft YaHei" charset="-122"/>
            </a:endParaRPr>
          </a:p>
        </p:txBody>
      </p:sp>
      <p:cxnSp>
        <p:nvCxnSpPr>
          <p:cNvPr id="35" name="直接箭头连接符 47"/>
          <p:cNvCxnSpPr/>
          <p:nvPr/>
        </p:nvCxnSpPr>
        <p:spPr bwMode="auto">
          <a:xfrm>
            <a:off x="7843803" y="3389913"/>
            <a:ext cx="605155" cy="434975"/>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48"/>
          <p:cNvCxnSpPr/>
          <p:nvPr/>
        </p:nvCxnSpPr>
        <p:spPr bwMode="auto">
          <a:xfrm flipH="1">
            <a:off x="6314723" y="3389913"/>
            <a:ext cx="1529080" cy="434975"/>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49"/>
          <p:cNvCxnSpPr/>
          <p:nvPr/>
        </p:nvCxnSpPr>
        <p:spPr bwMode="auto">
          <a:xfrm flipH="1">
            <a:off x="7366283" y="3389913"/>
            <a:ext cx="477520" cy="42672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圆角矩形 50"/>
          <p:cNvSpPr/>
          <p:nvPr/>
        </p:nvSpPr>
        <p:spPr bwMode="auto">
          <a:xfrm>
            <a:off x="4774102" y="3817312"/>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场景</a:t>
            </a:r>
            <a:r>
              <a:rPr lang="en-US" altLang="zh-CN" sz="2000" dirty="0">
                <a:solidFill>
                  <a:srgbClr val="FFFFFF"/>
                </a:solidFill>
                <a:latin typeface="Microsoft YaHei" charset="-122"/>
                <a:ea typeface="Microsoft YaHei" charset="-122"/>
                <a:cs typeface="Microsoft YaHei" charset="-122"/>
              </a:rPr>
              <a:t>N</a:t>
            </a:r>
            <a:endParaRPr lang="zh-CN" altLang="en-US" sz="2000" dirty="0">
              <a:solidFill>
                <a:srgbClr val="FFFFFF"/>
              </a:solidFill>
              <a:latin typeface="Microsoft YaHei" charset="-122"/>
              <a:ea typeface="Microsoft YaHei" charset="-122"/>
              <a:cs typeface="Microsoft YaHei" charset="-122"/>
            </a:endParaRPr>
          </a:p>
        </p:txBody>
      </p:sp>
      <p:cxnSp>
        <p:nvCxnSpPr>
          <p:cNvPr id="39" name="直接箭头连接符 51"/>
          <p:cNvCxnSpPr>
            <a:stCxn id="52" idx="2"/>
          </p:cNvCxnSpPr>
          <p:nvPr/>
        </p:nvCxnSpPr>
        <p:spPr bwMode="auto">
          <a:xfrm>
            <a:off x="3812823" y="3389914"/>
            <a:ext cx="1439745" cy="427398"/>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21"/>
          <p:cNvSpPr txBox="1"/>
          <p:nvPr/>
        </p:nvSpPr>
        <p:spPr>
          <a:xfrm>
            <a:off x="3994449" y="3820837"/>
            <a:ext cx="749830" cy="369332"/>
          </a:xfrm>
          <a:prstGeom prst="rect">
            <a:avLst/>
          </a:prstGeom>
          <a:noFill/>
        </p:spPr>
        <p:txBody>
          <a:bodyPr wrap="square" rtlCol="0">
            <a:spAutoFit/>
          </a:bodyPr>
          <a:lstStyle/>
          <a:p>
            <a:pPr algn="ctr"/>
            <a:r>
              <a:rPr lang="en-US" altLang="zh-CN" sz="2000" b="1" dirty="0">
                <a:solidFill>
                  <a:srgbClr val="0070C0"/>
                </a:solidFill>
                <a:latin typeface="Microsoft YaHei" charset="-122"/>
                <a:ea typeface="Microsoft YaHei" charset="-122"/>
                <a:cs typeface="Microsoft YaHei" charset="-122"/>
              </a:rPr>
              <a:t>……</a:t>
            </a:r>
            <a:endParaRPr lang="zh-CN" altLang="en-US" sz="2000" b="1" dirty="0">
              <a:solidFill>
                <a:srgbClr val="0070C0"/>
              </a:solidFill>
              <a:latin typeface="Microsoft YaHei" charset="-122"/>
              <a:ea typeface="Microsoft YaHei" charset="-122"/>
              <a:cs typeface="Microsoft YaHei" charset="-122"/>
            </a:endParaRPr>
          </a:p>
        </p:txBody>
      </p:sp>
      <p:sp>
        <p:nvSpPr>
          <p:cNvPr id="41" name="圆角矩形 53"/>
          <p:cNvSpPr/>
          <p:nvPr/>
        </p:nvSpPr>
        <p:spPr bwMode="auto">
          <a:xfrm>
            <a:off x="1924572" y="4578256"/>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命令</a:t>
            </a:r>
            <a:r>
              <a:rPr lang="en-US" altLang="zh-CN" sz="2000" dirty="0">
                <a:solidFill>
                  <a:srgbClr val="FFFFFF"/>
                </a:solidFill>
                <a:latin typeface="Microsoft YaHei" charset="-122"/>
                <a:ea typeface="Microsoft YaHei" charset="-122"/>
                <a:cs typeface="Microsoft YaHei" charset="-122"/>
              </a:rPr>
              <a:t>1</a:t>
            </a:r>
            <a:endParaRPr lang="zh-CN" altLang="en-US" sz="2000" dirty="0">
              <a:solidFill>
                <a:srgbClr val="FFFFFF"/>
              </a:solidFill>
              <a:latin typeface="Microsoft YaHei" charset="-122"/>
              <a:ea typeface="Microsoft YaHei" charset="-122"/>
              <a:cs typeface="Microsoft YaHei" charset="-122"/>
            </a:endParaRPr>
          </a:p>
        </p:txBody>
      </p:sp>
      <p:sp>
        <p:nvSpPr>
          <p:cNvPr id="42" name="圆角矩形 54"/>
          <p:cNvSpPr/>
          <p:nvPr/>
        </p:nvSpPr>
        <p:spPr bwMode="auto">
          <a:xfrm>
            <a:off x="2996250" y="4578256"/>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命令</a:t>
            </a:r>
            <a:r>
              <a:rPr lang="en-US" altLang="zh-CN" sz="2000" dirty="0">
                <a:solidFill>
                  <a:srgbClr val="FFFFFF"/>
                </a:solidFill>
                <a:latin typeface="Microsoft YaHei" charset="-122"/>
                <a:ea typeface="Microsoft YaHei" charset="-122"/>
                <a:cs typeface="Microsoft YaHei" charset="-122"/>
              </a:rPr>
              <a:t>2</a:t>
            </a:r>
            <a:endParaRPr lang="zh-CN" altLang="en-US" sz="2000" dirty="0">
              <a:solidFill>
                <a:srgbClr val="FFFFFF"/>
              </a:solidFill>
              <a:latin typeface="Microsoft YaHei" charset="-122"/>
              <a:ea typeface="Microsoft YaHei" charset="-122"/>
              <a:cs typeface="Microsoft YaHei" charset="-122"/>
            </a:endParaRPr>
          </a:p>
        </p:txBody>
      </p:sp>
      <p:sp>
        <p:nvSpPr>
          <p:cNvPr id="43" name="圆角矩形 55"/>
          <p:cNvSpPr/>
          <p:nvPr/>
        </p:nvSpPr>
        <p:spPr bwMode="auto">
          <a:xfrm>
            <a:off x="4774102" y="4592526"/>
            <a:ext cx="956931"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命令</a:t>
            </a:r>
            <a:r>
              <a:rPr lang="en-US" altLang="zh-CN" sz="2000" dirty="0">
                <a:solidFill>
                  <a:srgbClr val="FFFFFF"/>
                </a:solidFill>
                <a:latin typeface="Microsoft YaHei" charset="-122"/>
                <a:ea typeface="Microsoft YaHei" charset="-122"/>
                <a:cs typeface="Microsoft YaHei" charset="-122"/>
              </a:rPr>
              <a:t>3</a:t>
            </a:r>
            <a:endParaRPr lang="zh-CN" altLang="en-US" sz="2000" dirty="0">
              <a:solidFill>
                <a:srgbClr val="FFFFFF"/>
              </a:solidFill>
              <a:latin typeface="Microsoft YaHei" charset="-122"/>
              <a:ea typeface="Microsoft YaHei" charset="-122"/>
              <a:cs typeface="Microsoft YaHei" charset="-122"/>
            </a:endParaRPr>
          </a:p>
        </p:txBody>
      </p:sp>
      <p:cxnSp>
        <p:nvCxnSpPr>
          <p:cNvPr id="44" name="直接箭头连接符 56"/>
          <p:cNvCxnSpPr>
            <a:stCxn id="56" idx="2"/>
          </p:cNvCxnSpPr>
          <p:nvPr/>
        </p:nvCxnSpPr>
        <p:spPr bwMode="auto">
          <a:xfrm flipH="1">
            <a:off x="2403038" y="4284038"/>
            <a:ext cx="4491" cy="294218"/>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59"/>
          <p:cNvCxnSpPr/>
          <p:nvPr/>
        </p:nvCxnSpPr>
        <p:spPr bwMode="auto">
          <a:xfrm>
            <a:off x="3474716" y="4284038"/>
            <a:ext cx="0" cy="294218"/>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61"/>
          <p:cNvCxnSpPr/>
          <p:nvPr/>
        </p:nvCxnSpPr>
        <p:spPr bwMode="auto">
          <a:xfrm>
            <a:off x="5252568" y="4284037"/>
            <a:ext cx="0" cy="308489"/>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69"/>
          <p:cNvCxnSpPr/>
          <p:nvPr/>
        </p:nvCxnSpPr>
        <p:spPr bwMode="auto">
          <a:xfrm>
            <a:off x="7843803" y="3389913"/>
            <a:ext cx="2589530" cy="434975"/>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76"/>
          <p:cNvSpPr txBox="1"/>
          <p:nvPr/>
        </p:nvSpPr>
        <p:spPr>
          <a:xfrm>
            <a:off x="9032001" y="3816802"/>
            <a:ext cx="749830" cy="369332"/>
          </a:xfrm>
          <a:prstGeom prst="rect">
            <a:avLst/>
          </a:prstGeom>
          <a:noFill/>
        </p:spPr>
        <p:txBody>
          <a:bodyPr wrap="square" rtlCol="0">
            <a:spAutoFit/>
          </a:bodyPr>
          <a:lstStyle/>
          <a:p>
            <a:pPr algn="ctr"/>
            <a:r>
              <a:rPr lang="en-US" altLang="zh-CN" sz="2000" b="1" dirty="0">
                <a:solidFill>
                  <a:srgbClr val="00B050"/>
                </a:solidFill>
                <a:latin typeface="Microsoft YaHei" charset="-122"/>
                <a:ea typeface="Microsoft YaHei" charset="-122"/>
                <a:cs typeface="Microsoft YaHei" charset="-122"/>
              </a:rPr>
              <a:t>……</a:t>
            </a:r>
            <a:endParaRPr lang="zh-CN" altLang="en-US" sz="2000" b="1" dirty="0">
              <a:solidFill>
                <a:srgbClr val="00B050"/>
              </a:solidFill>
              <a:latin typeface="Microsoft YaHei" charset="-122"/>
              <a:ea typeface="Microsoft YaHei" charset="-122"/>
              <a:cs typeface="Microsoft YaHei" charset="-122"/>
            </a:endParaRPr>
          </a:p>
        </p:txBody>
      </p:sp>
      <p:sp>
        <p:nvSpPr>
          <p:cNvPr id="49" name="圆角矩形 7"/>
          <p:cNvSpPr/>
          <p:nvPr/>
        </p:nvSpPr>
        <p:spPr bwMode="auto">
          <a:xfrm>
            <a:off x="4558954" y="2188494"/>
            <a:ext cx="1352550" cy="466725"/>
          </a:xfrm>
          <a:prstGeom prst="roundRect">
            <a:avLst/>
          </a:prstGeom>
          <a:solidFill>
            <a:srgbClr val="33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命令行</a:t>
            </a:r>
          </a:p>
        </p:txBody>
      </p:sp>
      <p:sp>
        <p:nvSpPr>
          <p:cNvPr id="50" name="圆角矩形 6"/>
          <p:cNvSpPr/>
          <p:nvPr/>
        </p:nvSpPr>
        <p:spPr bwMode="auto">
          <a:xfrm>
            <a:off x="6317904" y="2163728"/>
            <a:ext cx="1352550" cy="466725"/>
          </a:xfrm>
          <a:prstGeom prst="roundRect">
            <a:avLst/>
          </a:prstGeom>
          <a:solidFill>
            <a:srgbClr val="00CC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219170" eaLnBrk="0" fontAlgn="base" hangingPunct="0">
              <a:spcBef>
                <a:spcPct val="0"/>
              </a:spcBef>
              <a:spcAft>
                <a:spcPct val="0"/>
              </a:spcAft>
              <a:defRPr/>
            </a:pPr>
            <a:r>
              <a:rPr lang="zh-CN" altLang="en-US" sz="2000" dirty="0">
                <a:solidFill>
                  <a:srgbClr val="FFFFFF"/>
                </a:solidFill>
                <a:latin typeface="Microsoft YaHei" charset="-122"/>
                <a:ea typeface="Microsoft YaHei" charset="-122"/>
                <a:cs typeface="Microsoft YaHei" charset="-122"/>
              </a:rPr>
              <a:t>脚手架</a:t>
            </a:r>
          </a:p>
        </p:txBody>
      </p:sp>
      <p:cxnSp>
        <p:nvCxnSpPr>
          <p:cNvPr id="51" name="直接箭头连接符 1"/>
          <p:cNvCxnSpPr>
            <a:stCxn id="28" idx="2"/>
            <a:endCxn id="52" idx="0"/>
          </p:cNvCxnSpPr>
          <p:nvPr/>
        </p:nvCxnSpPr>
        <p:spPr bwMode="auto">
          <a:xfrm flipH="1">
            <a:off x="3805197" y="2655176"/>
            <a:ext cx="1422400" cy="26797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2"/>
          <p:cNvCxnSpPr>
            <a:stCxn id="27" idx="2"/>
          </p:cNvCxnSpPr>
          <p:nvPr/>
        </p:nvCxnSpPr>
        <p:spPr bwMode="auto">
          <a:xfrm>
            <a:off x="6986547" y="2630411"/>
            <a:ext cx="857250" cy="292735"/>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圆角矩形 52"/>
          <p:cNvSpPr/>
          <p:nvPr/>
        </p:nvSpPr>
        <p:spPr bwMode="auto">
          <a:xfrm>
            <a:off x="1879918" y="2731677"/>
            <a:ext cx="7643058" cy="769009"/>
          </a:xfrm>
          <a:prstGeom prst="roundRect">
            <a:avLst/>
          </a:prstGeom>
          <a:noFill/>
          <a:ln w="57150">
            <a:solidFill>
              <a:srgbClr val="D74B4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2000" b="0" i="0" u="none" strike="noStrike" cap="none" normalizeH="0" baseline="0" smtClean="0">
              <a:ln>
                <a:noFill/>
              </a:ln>
              <a:solidFill>
                <a:schemeClr val="tx1"/>
              </a:solidFill>
              <a:effectLst/>
              <a:latin typeface="Microsoft YaHei" charset="-122"/>
              <a:ea typeface="Microsoft YaHei" charset="-122"/>
              <a:cs typeface="Microsoft YaHei" charset="-122"/>
            </a:endParaRPr>
          </a:p>
        </p:txBody>
      </p:sp>
      <p:sp>
        <p:nvSpPr>
          <p:cNvPr id="56" name="矩形 1"/>
          <p:cNvSpPr/>
          <p:nvPr/>
        </p:nvSpPr>
        <p:spPr>
          <a:xfrm>
            <a:off x="2150099" y="2011242"/>
            <a:ext cx="2280262" cy="400110"/>
          </a:xfrm>
          <a:prstGeom prst="rect">
            <a:avLst/>
          </a:prstGeom>
        </p:spPr>
        <p:txBody>
          <a:bodyPr wrap="square">
            <a:spAutoFit/>
          </a:bodyPr>
          <a:lstStyle/>
          <a:p>
            <a:pPr lvl="0" algn="ctr">
              <a:defRPr/>
            </a:pPr>
            <a:r>
              <a:rPr lang="en-US" altLang="zh-CN" sz="2000" b="1" dirty="0" err="1" smtClean="0">
                <a:solidFill>
                  <a:srgbClr val="D74B4B"/>
                </a:solidFill>
                <a:latin typeface="Microsoft YaHei" charset="-122"/>
                <a:ea typeface="Microsoft YaHei" charset="-122"/>
                <a:cs typeface="Microsoft YaHei" charset="-122"/>
              </a:rPr>
              <a:t>steamerjs</a:t>
            </a:r>
            <a:r>
              <a:rPr lang="zh-CN" altLang="en-US" sz="2000" b="1" dirty="0" smtClean="0">
                <a:solidFill>
                  <a:srgbClr val="D74B4B"/>
                </a:solidFill>
                <a:latin typeface="Microsoft YaHei" charset="-122"/>
                <a:ea typeface="Microsoft YaHei" charset="-122"/>
                <a:cs typeface="Microsoft YaHei" charset="-122"/>
              </a:rPr>
              <a:t>规范</a:t>
            </a:r>
            <a:endParaRPr lang="zh-CN" altLang="en-US" sz="2000" b="1" dirty="0">
              <a:solidFill>
                <a:srgbClr val="D74B4B"/>
              </a:solidFill>
              <a:latin typeface="Microsoft YaHei" charset="-122"/>
              <a:ea typeface="Microsoft YaHei" charset="-122"/>
              <a:cs typeface="Microsoft YaHei" charset="-122"/>
            </a:endParaRPr>
          </a:p>
        </p:txBody>
      </p:sp>
      <p:sp>
        <p:nvSpPr>
          <p:cNvPr id="59"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dirty="0" smtClean="0">
                <a:latin typeface="微软雅黑" panose="020B0503020204020204" pitchFamily="34" charset="-122"/>
                <a:ea typeface="微软雅黑" panose="020B0503020204020204" pitchFamily="34" charset="-122"/>
              </a:rPr>
              <a:t>脚手架与命令行</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5059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
        <p:nvSpPr>
          <p:cNvPr id="57"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551121"/>
          </a:xfrm>
        </p:spPr>
        <p:txBody>
          <a:bodyPr>
            <a:normAutofit/>
          </a:bodyPr>
          <a:lstStyle/>
          <a:p>
            <a:pPr>
              <a:buFont typeface="Arial" charset="0"/>
              <a:buChar char="•"/>
            </a:pPr>
            <a:r>
              <a:rPr lang="zh-CN" altLang="en-US" sz="2500" dirty="0" smtClean="0">
                <a:latin typeface="微软雅黑" panose="020B0503020204020204" pitchFamily="34" charset="-122"/>
                <a:ea typeface="微软雅黑" panose="020B0503020204020204" pitchFamily="34" charset="-122"/>
              </a:rPr>
              <a:t>  快速</a:t>
            </a:r>
            <a:r>
              <a:rPr lang="zh-CN" altLang="en-US" sz="2500" dirty="0">
                <a:latin typeface="微软雅黑" panose="020B0503020204020204" pitchFamily="34" charset="-122"/>
                <a:ea typeface="微软雅黑" panose="020B0503020204020204" pitchFamily="34" charset="-122"/>
              </a:rPr>
              <a:t>部署与</a:t>
            </a:r>
            <a:r>
              <a:rPr lang="zh-CN" altLang="en-US" sz="2500" dirty="0" smtClean="0">
                <a:latin typeface="微软雅黑" panose="020B0503020204020204" pitchFamily="34" charset="-122"/>
                <a:ea typeface="微软雅黑" panose="020B0503020204020204" pitchFamily="34" charset="-122"/>
              </a:rPr>
              <a:t>更新</a:t>
            </a:r>
            <a:endParaRPr lang="en-US" altLang="zh-CN" sz="2500" dirty="0" smtClean="0">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dirty="0" smtClean="0">
                <a:latin typeface="微软雅黑" panose="020B0503020204020204" pitchFamily="34" charset="-122"/>
                <a:ea typeface="微软雅黑" panose="020B0503020204020204" pitchFamily="34" charset="-122"/>
              </a:rPr>
              <a:t>脚手架搭建考量的</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大要素</a:t>
            </a:r>
            <a:endParaRPr lang="zh-CN" altLang="en-US" dirty="0">
              <a:latin typeface="微软雅黑" panose="020B0503020204020204" pitchFamily="34" charset="-122"/>
              <a:ea typeface="微软雅黑" panose="020B0503020204020204" pitchFamily="34" charset="-122"/>
            </a:endParaRPr>
          </a:p>
        </p:txBody>
      </p:sp>
      <p:sp>
        <p:nvSpPr>
          <p:cNvPr id="2" name="Rectangle 1"/>
          <p:cNvSpPr/>
          <p:nvPr/>
        </p:nvSpPr>
        <p:spPr>
          <a:xfrm>
            <a:off x="838200" y="2120950"/>
            <a:ext cx="6096000" cy="477054"/>
          </a:xfrm>
          <a:prstGeom prst="rect">
            <a:avLst/>
          </a:prstGeom>
        </p:spPr>
        <p:txBody>
          <a:bodyPr>
            <a:spAutoFit/>
          </a:bodyPr>
          <a:lstStyle/>
          <a:p>
            <a:pPr marL="342900" indent="-342900">
              <a:buFont typeface="Arial" charset="0"/>
              <a:buChar char="•"/>
            </a:pPr>
            <a:r>
              <a:rPr lang="zh-CN" altLang="en-US" sz="2500" dirty="0">
                <a:latin typeface="微软雅黑" panose="020B0503020204020204" pitchFamily="34" charset="-122"/>
                <a:ea typeface="微软雅黑" panose="020B0503020204020204" pitchFamily="34" charset="-122"/>
              </a:rPr>
              <a:t>团队</a:t>
            </a:r>
            <a:r>
              <a:rPr lang="zh-CN" altLang="en-US" sz="2500" dirty="0" smtClean="0">
                <a:latin typeface="微软雅黑" panose="020B0503020204020204" pitchFamily="34" charset="-122"/>
                <a:ea typeface="微软雅黑" panose="020B0503020204020204" pitchFamily="34" charset="-122"/>
              </a:rPr>
              <a:t>约定</a:t>
            </a:r>
            <a:endParaRPr lang="en-US" altLang="zh-CN" sz="2500" dirty="0">
              <a:latin typeface="微软雅黑" panose="020B0503020204020204" pitchFamily="34" charset="-122"/>
              <a:ea typeface="微软雅黑" panose="020B0503020204020204" pitchFamily="34" charset="-122"/>
            </a:endParaRPr>
          </a:p>
        </p:txBody>
      </p:sp>
      <p:sp>
        <p:nvSpPr>
          <p:cNvPr id="3" name="Rectangle 2"/>
          <p:cNvSpPr/>
          <p:nvPr/>
        </p:nvSpPr>
        <p:spPr>
          <a:xfrm>
            <a:off x="838200" y="2775180"/>
            <a:ext cx="6096000" cy="477054"/>
          </a:xfrm>
          <a:prstGeom prst="rect">
            <a:avLst/>
          </a:prstGeom>
        </p:spPr>
        <p:txBody>
          <a:bodyPr>
            <a:spAutoFit/>
          </a:bodyPr>
          <a:lstStyle/>
          <a:p>
            <a:pPr marL="342900" indent="-342900">
              <a:buFont typeface="Arial" charset="0"/>
              <a:buChar char="•"/>
            </a:pPr>
            <a:r>
              <a:rPr lang="zh-CN" altLang="en-US" sz="2500" dirty="0">
                <a:latin typeface="微软雅黑" panose="020B0503020204020204" pitchFamily="34" charset="-122"/>
                <a:ea typeface="微软雅黑" panose="020B0503020204020204" pitchFamily="34" charset="-122"/>
              </a:rPr>
              <a:t>快速</a:t>
            </a:r>
            <a:r>
              <a:rPr lang="zh-CN" altLang="en-US" sz="2500" dirty="0" smtClean="0">
                <a:latin typeface="微软雅黑" panose="020B0503020204020204" pitchFamily="34" charset="-122"/>
                <a:ea typeface="微软雅黑" panose="020B0503020204020204" pitchFamily="34" charset="-122"/>
              </a:rPr>
              <a:t>配置</a:t>
            </a:r>
            <a:endParaRPr lang="en-US" altLang="zh-CN" sz="2500" dirty="0">
              <a:latin typeface="微软雅黑" panose="020B0503020204020204" pitchFamily="34" charset="-122"/>
              <a:ea typeface="微软雅黑" panose="020B0503020204020204" pitchFamily="34" charset="-122"/>
            </a:endParaRPr>
          </a:p>
        </p:txBody>
      </p:sp>
      <p:sp>
        <p:nvSpPr>
          <p:cNvPr id="5" name="Rectangle 4"/>
          <p:cNvSpPr/>
          <p:nvPr/>
        </p:nvSpPr>
        <p:spPr>
          <a:xfrm>
            <a:off x="838200" y="4083640"/>
            <a:ext cx="6096000" cy="477054"/>
          </a:xfrm>
          <a:prstGeom prst="rect">
            <a:avLst/>
          </a:prstGeom>
        </p:spPr>
        <p:txBody>
          <a:bodyPr>
            <a:spAutoFit/>
          </a:bodyPr>
          <a:lstStyle/>
          <a:p>
            <a:pPr marL="342900" indent="-342900">
              <a:buFont typeface="Arial" charset="0"/>
              <a:buChar char="•"/>
            </a:pPr>
            <a:r>
              <a:rPr lang="zh-CN" altLang="en-US" sz="2500" dirty="0">
                <a:latin typeface="微软雅黑" panose="020B0503020204020204" pitchFamily="34" charset="-122"/>
                <a:ea typeface="微软雅黑" panose="020B0503020204020204" pitchFamily="34" charset="-122"/>
              </a:rPr>
              <a:t>构建</a:t>
            </a:r>
            <a:r>
              <a:rPr lang="zh-CN" altLang="en-US" sz="2500" dirty="0" smtClean="0">
                <a:latin typeface="微软雅黑" panose="020B0503020204020204" pitchFamily="34" charset="-122"/>
                <a:ea typeface="微软雅黑" panose="020B0503020204020204" pitchFamily="34" charset="-122"/>
              </a:rPr>
              <a:t>性能</a:t>
            </a:r>
            <a:endParaRPr lang="en-US" altLang="zh-CN" sz="2500" dirty="0">
              <a:latin typeface="微软雅黑" panose="020B0503020204020204" pitchFamily="34" charset="-122"/>
              <a:ea typeface="微软雅黑" panose="020B0503020204020204" pitchFamily="34" charset="-122"/>
            </a:endParaRPr>
          </a:p>
        </p:txBody>
      </p:sp>
      <p:sp>
        <p:nvSpPr>
          <p:cNvPr id="7" name="Rectangle 6"/>
          <p:cNvSpPr/>
          <p:nvPr/>
        </p:nvSpPr>
        <p:spPr>
          <a:xfrm>
            <a:off x="838200" y="3429410"/>
            <a:ext cx="1813317" cy="477054"/>
          </a:xfrm>
          <a:prstGeom prst="rect">
            <a:avLst/>
          </a:prstGeom>
        </p:spPr>
        <p:txBody>
          <a:bodyPr wrap="none">
            <a:spAutoFit/>
          </a:bodyPr>
          <a:lstStyle/>
          <a:p>
            <a:pPr marL="342900" indent="-342900">
              <a:buFont typeface="Arial" charset="0"/>
              <a:buChar char="•"/>
            </a:pPr>
            <a:r>
              <a:rPr lang="zh-CN" altLang="en-US" sz="2500" dirty="0">
                <a:latin typeface="微软雅黑" panose="020B0503020204020204" pitchFamily="34" charset="-122"/>
                <a:ea typeface="微软雅黑" panose="020B0503020204020204" pitchFamily="34" charset="-122"/>
              </a:rPr>
              <a:t>页面性能</a:t>
            </a:r>
            <a:endParaRPr lang="en-US" altLang="zh-CN" sz="2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34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blinds(horizontal)">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2" grpId="0"/>
      <p:bldP spid="3"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57200" y="1567716"/>
            <a:ext cx="10817468" cy="669414"/>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Arial" pitchFamily="34" charset="0"/>
              <a:buChar char="•"/>
              <a:defRPr/>
            </a:pPr>
            <a:r>
              <a:rPr lang="zh-CN" altLang="en-US" sz="2500" dirty="0" smtClean="0">
                <a:solidFill>
                  <a:srgbClr val="000000"/>
                </a:solidFill>
                <a:latin typeface="微软雅黑"/>
                <a:ea typeface="微软雅黑"/>
              </a:rPr>
              <a:t>即装即用的插件式机制</a:t>
            </a:r>
            <a:endParaRPr lang="en-US" altLang="zh-CN" sz="2500" dirty="0" smtClean="0">
              <a:solidFill>
                <a:srgbClr val="000000"/>
              </a:solidFill>
              <a:latin typeface="微软雅黑"/>
              <a:ea typeface="微软雅黑"/>
            </a:endParaRPr>
          </a:p>
        </p:txBody>
      </p:sp>
      <p:sp>
        <p:nvSpPr>
          <p:cNvPr id="88" name="文本框 87"/>
          <p:cNvSpPr txBox="1"/>
          <p:nvPr/>
        </p:nvSpPr>
        <p:spPr>
          <a:xfrm>
            <a:off x="759064" y="2300994"/>
            <a:ext cx="4939371" cy="2400657"/>
          </a:xfrm>
          <a:prstGeom prst="rect">
            <a:avLst/>
          </a:prstGeom>
          <a:noFill/>
        </p:spPr>
        <p:txBody>
          <a:bodyPr wrap="square" rtlCol="0">
            <a:spAutoFit/>
          </a:bodyPr>
          <a:lstStyle/>
          <a:p>
            <a:pPr marR="0" lvl="0" algn="l" defTabSz="914400" rtl="0" eaLnBrk="0" fontAlgn="base" latinLnBrk="0" hangingPunct="0">
              <a:lnSpc>
                <a:spcPct val="150000"/>
              </a:lnSpc>
              <a:spcBef>
                <a:spcPct val="0"/>
              </a:spcBef>
              <a:spcAft>
                <a:spcPct val="0"/>
              </a:spcAft>
              <a:buClrTx/>
              <a:buSzTx/>
              <a:defRPr/>
            </a:pPr>
            <a:r>
              <a:rPr lang="en-US" altLang="zh-CN" sz="2500" dirty="0" err="1" smtClean="0">
                <a:solidFill>
                  <a:srgbClr val="000000"/>
                </a:solidFill>
                <a:latin typeface="微软雅黑"/>
                <a:ea typeface="微软雅黑"/>
              </a:rPr>
              <a:t>npm</a:t>
            </a:r>
            <a:r>
              <a:rPr lang="en-US" altLang="zh-CN" sz="2500" dirty="0" smtClean="0">
                <a:solidFill>
                  <a:srgbClr val="000000"/>
                </a:solidFill>
                <a:latin typeface="微软雅黑"/>
                <a:ea typeface="微软雅黑"/>
              </a:rPr>
              <a:t> </a:t>
            </a:r>
            <a:r>
              <a:rPr lang="en-US" altLang="zh-CN" sz="2500" dirty="0" err="1" smtClean="0">
                <a:solidFill>
                  <a:srgbClr val="000000"/>
                </a:solidFill>
                <a:latin typeface="微软雅黑"/>
                <a:ea typeface="微软雅黑"/>
              </a:rPr>
              <a:t>i</a:t>
            </a:r>
            <a:r>
              <a:rPr lang="en-US" altLang="zh-CN" sz="2500" dirty="0" smtClean="0">
                <a:solidFill>
                  <a:srgbClr val="000000"/>
                </a:solidFill>
                <a:latin typeface="微软雅黑"/>
                <a:ea typeface="微软雅黑"/>
              </a:rPr>
              <a:t> –g </a:t>
            </a:r>
            <a:r>
              <a:rPr lang="en-US" altLang="zh-CN" sz="2500" dirty="0" err="1" smtClean="0">
                <a:solidFill>
                  <a:srgbClr val="000000"/>
                </a:solidFill>
                <a:latin typeface="微软雅黑"/>
                <a:ea typeface="微软雅黑"/>
              </a:rPr>
              <a:t>steamerjs</a:t>
            </a:r>
            <a:endParaRPr lang="en-US" altLang="zh-CN" sz="2500" dirty="0">
              <a:solidFill>
                <a:srgbClr val="000000"/>
              </a:solidFill>
              <a:latin typeface="微软雅黑"/>
              <a:ea typeface="微软雅黑"/>
            </a:endParaRPr>
          </a:p>
          <a:p>
            <a:pPr marR="0" lvl="0" algn="l" defTabSz="914400" rtl="0" eaLnBrk="0" fontAlgn="base" latinLnBrk="0" hangingPunct="0">
              <a:lnSpc>
                <a:spcPct val="150000"/>
              </a:lnSpc>
              <a:spcBef>
                <a:spcPct val="0"/>
              </a:spcBef>
              <a:spcAft>
                <a:spcPct val="0"/>
              </a:spcAft>
              <a:buClrTx/>
              <a:buSzTx/>
              <a:defRPr/>
            </a:pPr>
            <a:r>
              <a:rPr lang="en-US" altLang="zh-CN" sz="2500" dirty="0" err="1" smtClean="0">
                <a:solidFill>
                  <a:srgbClr val="000000"/>
                </a:solidFill>
                <a:latin typeface="微软雅黑"/>
                <a:ea typeface="微软雅黑"/>
              </a:rPr>
              <a:t>npm</a:t>
            </a:r>
            <a:r>
              <a:rPr lang="en-US" altLang="zh-CN" sz="2500" dirty="0" smtClean="0">
                <a:solidFill>
                  <a:srgbClr val="000000"/>
                </a:solidFill>
                <a:latin typeface="微软雅黑"/>
                <a:ea typeface="微软雅黑"/>
              </a:rPr>
              <a:t> </a:t>
            </a:r>
            <a:r>
              <a:rPr lang="en-US" altLang="zh-CN" sz="2500" dirty="0" err="1" smtClean="0">
                <a:solidFill>
                  <a:srgbClr val="000000"/>
                </a:solidFill>
                <a:latin typeface="微软雅黑"/>
                <a:ea typeface="微软雅黑"/>
              </a:rPr>
              <a:t>i</a:t>
            </a:r>
            <a:r>
              <a:rPr lang="en-US" altLang="zh-CN" sz="2500" dirty="0" smtClean="0">
                <a:solidFill>
                  <a:srgbClr val="000000"/>
                </a:solidFill>
                <a:latin typeface="微软雅黑"/>
                <a:ea typeface="微软雅黑"/>
              </a:rPr>
              <a:t> –g steamer-plugin-kit</a:t>
            </a:r>
          </a:p>
          <a:p>
            <a:pPr marR="0" lvl="0" algn="l" defTabSz="914400" rtl="0" eaLnBrk="0" fontAlgn="base" latinLnBrk="0" hangingPunct="0">
              <a:lnSpc>
                <a:spcPct val="150000"/>
              </a:lnSpc>
              <a:spcBef>
                <a:spcPct val="0"/>
              </a:spcBef>
              <a:spcAft>
                <a:spcPct val="0"/>
              </a:spcAft>
              <a:buClrTx/>
              <a:buSzTx/>
              <a:defRPr/>
            </a:pPr>
            <a:r>
              <a:rPr lang="en-US" altLang="zh-CN" sz="2500" dirty="0" err="1" smtClean="0">
                <a:solidFill>
                  <a:srgbClr val="000000"/>
                </a:solidFill>
                <a:latin typeface="微软雅黑"/>
                <a:ea typeface="微软雅黑"/>
              </a:rPr>
              <a:t>npm</a:t>
            </a:r>
            <a:r>
              <a:rPr lang="zh-CN" altLang="en-US" sz="2500" dirty="0" smtClean="0">
                <a:solidFill>
                  <a:srgbClr val="000000"/>
                </a:solidFill>
                <a:latin typeface="微软雅黑"/>
                <a:ea typeface="微软雅黑"/>
              </a:rPr>
              <a:t> </a:t>
            </a:r>
            <a:r>
              <a:rPr lang="en-US" altLang="zh-CN" sz="2500" dirty="0" err="1" smtClean="0">
                <a:solidFill>
                  <a:srgbClr val="000000"/>
                </a:solidFill>
                <a:latin typeface="微软雅黑"/>
                <a:ea typeface="微软雅黑"/>
              </a:rPr>
              <a:t>i</a:t>
            </a:r>
            <a:r>
              <a:rPr lang="zh-CN" altLang="en-US" sz="2500" dirty="0" smtClean="0">
                <a:solidFill>
                  <a:srgbClr val="000000"/>
                </a:solidFill>
                <a:latin typeface="微软雅黑"/>
                <a:ea typeface="微软雅黑"/>
              </a:rPr>
              <a:t> </a:t>
            </a:r>
            <a:r>
              <a:rPr lang="mr-IN" altLang="zh-CN" sz="2500" dirty="0" smtClean="0">
                <a:solidFill>
                  <a:srgbClr val="000000"/>
                </a:solidFill>
                <a:latin typeface="微软雅黑"/>
                <a:ea typeface="微软雅黑"/>
              </a:rPr>
              <a:t>–</a:t>
            </a:r>
            <a:r>
              <a:rPr lang="en-US" altLang="zh-CN" sz="2500" dirty="0" smtClean="0">
                <a:solidFill>
                  <a:srgbClr val="000000"/>
                </a:solidFill>
                <a:latin typeface="微软雅黑"/>
                <a:ea typeface="微软雅黑"/>
              </a:rPr>
              <a:t>g</a:t>
            </a:r>
            <a:r>
              <a:rPr lang="zh-CN" altLang="en-US" sz="2500" dirty="0" smtClean="0">
                <a:solidFill>
                  <a:srgbClr val="000000"/>
                </a:solidFill>
                <a:latin typeface="微软雅黑"/>
                <a:ea typeface="微软雅黑"/>
              </a:rPr>
              <a:t> </a:t>
            </a:r>
            <a:r>
              <a:rPr lang="en-US" altLang="zh-CN" sz="2500" dirty="0" smtClean="0">
                <a:solidFill>
                  <a:srgbClr val="000000"/>
                </a:solidFill>
                <a:latin typeface="微软雅黑"/>
                <a:ea typeface="微软雅黑"/>
              </a:rPr>
              <a:t>steamer-react</a:t>
            </a:r>
            <a:r>
              <a:rPr lang="zh-CN" altLang="en-US" sz="2500" dirty="0" smtClean="0">
                <a:solidFill>
                  <a:srgbClr val="000000"/>
                </a:solidFill>
                <a:latin typeface="微软雅黑"/>
                <a:ea typeface="微软雅黑"/>
              </a:rPr>
              <a:t> </a:t>
            </a:r>
            <a:endParaRPr lang="en-US" altLang="zh-CN" sz="2500" dirty="0" smtClean="0">
              <a:solidFill>
                <a:srgbClr val="000000"/>
              </a:solidFill>
              <a:latin typeface="微软雅黑"/>
              <a:ea typeface="微软雅黑"/>
            </a:endParaRPr>
          </a:p>
          <a:p>
            <a:pPr marR="0" lvl="0" algn="l" defTabSz="914400" rtl="0" eaLnBrk="0" fontAlgn="base" latinLnBrk="0" hangingPunct="0">
              <a:lnSpc>
                <a:spcPct val="150000"/>
              </a:lnSpc>
              <a:spcBef>
                <a:spcPct val="0"/>
              </a:spcBef>
              <a:spcAft>
                <a:spcPct val="0"/>
              </a:spcAft>
              <a:buClrTx/>
              <a:buSzTx/>
              <a:defRPr/>
            </a:pPr>
            <a:r>
              <a:rPr lang="en-US" altLang="zh-CN" sz="2500" dirty="0" smtClean="0">
                <a:solidFill>
                  <a:srgbClr val="000000"/>
                </a:solidFill>
                <a:latin typeface="微软雅黑"/>
                <a:ea typeface="微软雅黑"/>
              </a:rPr>
              <a:t>steamer kit</a:t>
            </a:r>
          </a:p>
        </p:txBody>
      </p:sp>
      <p:pic>
        <p:nvPicPr>
          <p:cNvPr id="1026" name="Picture 2" descr="http://img.xiaozhizhijia.com/news/2017/4/14/10/48/cbc4c311-3771-4893-b784-dd1575b57311.jpg"/>
          <p:cNvPicPr>
            <a:picLocks noChangeAspect="1" noChangeArrowheads="1"/>
          </p:cNvPicPr>
          <p:nvPr/>
        </p:nvPicPr>
        <p:blipFill rotWithShape="1">
          <a:blip r:embed="rId3">
            <a:extLst>
              <a:ext uri="{28A0092B-C50C-407E-A947-70E740481C1C}">
                <a14:useLocalDpi xmlns:a14="http://schemas.microsoft.com/office/drawing/2010/main" val="0"/>
              </a:ext>
            </a:extLst>
          </a:blip>
          <a:srcRect r="9561"/>
          <a:stretch>
            <a:fillRect/>
          </a:stretch>
        </p:blipFill>
        <p:spPr bwMode="auto">
          <a:xfrm>
            <a:off x="6042575" y="1736436"/>
            <a:ext cx="5863099" cy="40455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1.</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a:latin typeface="微软雅黑" panose="020B0503020204020204" pitchFamily="34" charset="-122"/>
                <a:ea typeface="微软雅黑" panose="020B0503020204020204" pitchFamily="34" charset="-122"/>
              </a:rPr>
              <a:t>-</a:t>
            </a:r>
            <a:r>
              <a:rPr lang="zh-CN" altLang="en-US" sz="3000" dirty="0">
                <a:latin typeface="微软雅黑" panose="020B0503020204020204" pitchFamily="34" charset="-122"/>
                <a:ea typeface="微软雅黑" panose="020B0503020204020204" pitchFamily="34" charset="-122"/>
              </a:rPr>
              <a:t>快速部署与更新</a:t>
            </a:r>
          </a:p>
        </p:txBody>
      </p:sp>
      <p:pic>
        <p:nvPicPr>
          <p:cNvPr id="8" name="Picture 7">
            <a:extLst>
              <a:ext uri="{FF2B5EF4-FFF2-40B4-BE49-F238E27FC236}">
                <a16:creationId xmlns:a16="http://schemas.microsoft.com/office/drawing/2014/main" xmlns="" id="{3B8C9934-676A-4EAA-B8C1-C69E83CC6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641139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0292" y="2153610"/>
            <a:ext cx="3419474" cy="4770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2500" b="1" i="0" u="none" strike="noStrike" kern="1200" cap="none" spc="0" normalizeH="0" baseline="0" noProof="0" dirty="0" smtClean="0">
                <a:ln>
                  <a:noFill/>
                </a:ln>
                <a:solidFill>
                  <a:srgbClr val="D74B4B"/>
                </a:solidFill>
                <a:effectLst/>
                <a:uLnTx/>
                <a:uFillTx/>
                <a:latin typeface="微软雅黑"/>
                <a:ea typeface="微软雅黑"/>
                <a:cs typeface="+mn-cs"/>
              </a:rPr>
              <a:t>一键生成项目</a:t>
            </a:r>
            <a:endParaRPr kumimoji="0" lang="zh-CN" altLang="en-US" sz="2500" b="1" i="0" u="none" strike="noStrike" kern="1200" cap="none" spc="0" normalizeH="0" baseline="0" noProof="0" dirty="0">
              <a:ln>
                <a:noFill/>
              </a:ln>
              <a:solidFill>
                <a:srgbClr val="D74B4B"/>
              </a:solidFill>
              <a:effectLst/>
              <a:uLnTx/>
              <a:uFillTx/>
              <a:latin typeface="微软雅黑"/>
              <a:ea typeface="微软雅黑"/>
              <a:cs typeface="+mn-cs"/>
            </a:endParaRPr>
          </a:p>
        </p:txBody>
      </p:sp>
      <p:sp>
        <p:nvSpPr>
          <p:cNvPr id="8" name="文本框 7"/>
          <p:cNvSpPr txBox="1"/>
          <p:nvPr/>
        </p:nvSpPr>
        <p:spPr>
          <a:xfrm>
            <a:off x="640292" y="4303500"/>
            <a:ext cx="3419474" cy="4770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2500" b="1" i="0" u="none" strike="noStrike" kern="1200" cap="none" spc="0" normalizeH="0" baseline="0" noProof="0" dirty="0" smtClean="0">
                <a:ln>
                  <a:noFill/>
                </a:ln>
                <a:solidFill>
                  <a:srgbClr val="D74B4B"/>
                </a:solidFill>
                <a:effectLst/>
                <a:uLnTx/>
                <a:uFillTx/>
                <a:latin typeface="微软雅黑"/>
                <a:ea typeface="微软雅黑"/>
                <a:cs typeface="+mn-cs"/>
              </a:rPr>
              <a:t>一键基于模板生成页面</a:t>
            </a:r>
            <a:endParaRPr kumimoji="0" lang="zh-CN" altLang="en-US" sz="2500" b="1" i="0" u="none" strike="noStrike" kern="1200" cap="none" spc="0" normalizeH="0" baseline="0" noProof="0" dirty="0">
              <a:ln>
                <a:noFill/>
              </a:ln>
              <a:solidFill>
                <a:srgbClr val="D74B4B"/>
              </a:solidFill>
              <a:effectLst/>
              <a:uLnTx/>
              <a:uFillTx/>
              <a:latin typeface="微软雅黑"/>
              <a:ea typeface="微软雅黑"/>
              <a:cs typeface="+mn-cs"/>
            </a:endParaRPr>
          </a:p>
        </p:txBody>
      </p:sp>
      <p:pic>
        <p:nvPicPr>
          <p:cNvPr id="9" name="Picture 8"/>
          <p:cNvPicPr>
            <a:picLocks noChangeAspect="1"/>
          </p:cNvPicPr>
          <p:nvPr/>
        </p:nvPicPr>
        <p:blipFill rotWithShape="1">
          <a:blip r:embed="rId3"/>
          <a:srcRect t="5310" b="62041"/>
          <a:stretch/>
        </p:blipFill>
        <p:spPr>
          <a:xfrm>
            <a:off x="4457701" y="3604921"/>
            <a:ext cx="7239000" cy="1874212"/>
          </a:xfrm>
          <a:prstGeom prst="rect">
            <a:avLst/>
          </a:prstGeom>
        </p:spPr>
      </p:pic>
      <p:pic>
        <p:nvPicPr>
          <p:cNvPr id="10" name="Picture 9"/>
          <p:cNvPicPr>
            <a:picLocks noChangeAspect="1"/>
          </p:cNvPicPr>
          <p:nvPr/>
        </p:nvPicPr>
        <p:blipFill rotWithShape="1">
          <a:blip r:embed="rId4"/>
          <a:srcRect t="5310" b="86117"/>
          <a:stretch/>
        </p:blipFill>
        <p:spPr>
          <a:xfrm>
            <a:off x="4457701" y="5869189"/>
            <a:ext cx="7239000" cy="492095"/>
          </a:xfrm>
          <a:prstGeom prst="rect">
            <a:avLst/>
          </a:prstGeom>
        </p:spPr>
      </p:pic>
      <p:sp>
        <p:nvSpPr>
          <p:cNvPr id="12" name="文本框 6"/>
          <p:cNvSpPr txBox="1"/>
          <p:nvPr/>
        </p:nvSpPr>
        <p:spPr>
          <a:xfrm>
            <a:off x="640292" y="5798864"/>
            <a:ext cx="3419474" cy="4770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2500" b="1" i="0" u="none" strike="noStrike" kern="1200" cap="none" spc="0" normalizeH="0" baseline="0" noProof="0" dirty="0" smtClean="0">
                <a:ln>
                  <a:noFill/>
                </a:ln>
                <a:solidFill>
                  <a:srgbClr val="D74B4B"/>
                </a:solidFill>
                <a:effectLst/>
                <a:uLnTx/>
                <a:uFillTx/>
                <a:latin typeface="微软雅黑"/>
                <a:ea typeface="微软雅黑"/>
                <a:cs typeface="+mn-cs"/>
              </a:rPr>
              <a:t>一键更新脚手架</a:t>
            </a:r>
            <a:endParaRPr kumimoji="0" lang="zh-CN" altLang="en-US" sz="2500" b="1" i="0" u="none" strike="noStrike" kern="1200" cap="none" spc="0" normalizeH="0" baseline="0" noProof="0" dirty="0">
              <a:ln>
                <a:noFill/>
              </a:ln>
              <a:solidFill>
                <a:srgbClr val="D74B4B"/>
              </a:solidFill>
              <a:effectLst/>
              <a:uLnTx/>
              <a:uFillTx/>
              <a:latin typeface="微软雅黑"/>
              <a:ea typeface="微软雅黑"/>
              <a:cs typeface="+mn-cs"/>
            </a:endParaRPr>
          </a:p>
        </p:txBody>
      </p:sp>
      <p:pic>
        <p:nvPicPr>
          <p:cNvPr id="2" name="Picture 1"/>
          <p:cNvPicPr>
            <a:picLocks noChangeAspect="1"/>
          </p:cNvPicPr>
          <p:nvPr/>
        </p:nvPicPr>
        <p:blipFill rotWithShape="1">
          <a:blip r:embed="rId5"/>
          <a:srcRect t="4898" b="56048"/>
          <a:stretch/>
        </p:blipFill>
        <p:spPr>
          <a:xfrm>
            <a:off x="4457701" y="1455293"/>
            <a:ext cx="7239000" cy="1873689"/>
          </a:xfrm>
          <a:prstGeom prst="rect">
            <a:avLst/>
          </a:prstGeom>
        </p:spPr>
      </p:pic>
      <p:sp>
        <p:nvSpPr>
          <p:cNvPr id="1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1.</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a:latin typeface="微软雅黑" panose="020B0503020204020204" pitchFamily="34" charset="-122"/>
                <a:ea typeface="微软雅黑" panose="020B0503020204020204" pitchFamily="34" charset="-122"/>
              </a:rPr>
              <a:t>-</a:t>
            </a:r>
            <a:r>
              <a:rPr lang="zh-CN" altLang="en-US" sz="3000" dirty="0">
                <a:latin typeface="微软雅黑" panose="020B0503020204020204" pitchFamily="34" charset="-122"/>
                <a:ea typeface="微软雅黑" panose="020B0503020204020204" pitchFamily="34" charset="-122"/>
              </a:rPr>
              <a:t>快速部署与更新</a:t>
            </a:r>
          </a:p>
        </p:txBody>
      </p:sp>
    </p:spTree>
    <p:extLst>
      <p:ext uri="{BB962C8B-B14F-4D97-AF65-F5344CB8AC3E}">
        <p14:creationId xmlns:p14="http://schemas.microsoft.com/office/powerpoint/2010/main" val="572260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bwMode="auto">
          <a:xfrm>
            <a:off x="4772025" y="1694716"/>
            <a:ext cx="2009775"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脚手架</a:t>
            </a:r>
          </a:p>
        </p:txBody>
      </p:sp>
      <p:sp>
        <p:nvSpPr>
          <p:cNvPr id="26" name="圆角矩形 25"/>
          <p:cNvSpPr/>
          <p:nvPr/>
        </p:nvSpPr>
        <p:spPr bwMode="auto">
          <a:xfrm>
            <a:off x="4041532" y="2595363"/>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构建工具</a:t>
            </a:r>
          </a:p>
        </p:txBody>
      </p:sp>
      <p:sp>
        <p:nvSpPr>
          <p:cNvPr id="28" name="圆角矩形 27"/>
          <p:cNvSpPr/>
          <p:nvPr/>
        </p:nvSpPr>
        <p:spPr bwMode="auto">
          <a:xfrm>
            <a:off x="6199432" y="2606999"/>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框架</a:t>
            </a:r>
          </a:p>
        </p:txBody>
      </p:sp>
      <p:cxnSp>
        <p:nvCxnSpPr>
          <p:cNvPr id="37" name="直接箭头连接符 36"/>
          <p:cNvCxnSpPr>
            <a:stCxn id="25" idx="2"/>
            <a:endCxn id="26" idx="0"/>
          </p:cNvCxnSpPr>
          <p:nvPr/>
        </p:nvCxnSpPr>
        <p:spPr bwMode="auto">
          <a:xfrm flipH="1">
            <a:off x="4717807" y="2161441"/>
            <a:ext cx="1059106" cy="433922"/>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a:stCxn id="25" idx="2"/>
            <a:endCxn id="28" idx="0"/>
          </p:cNvCxnSpPr>
          <p:nvPr/>
        </p:nvCxnSpPr>
        <p:spPr bwMode="auto">
          <a:xfrm>
            <a:off x="5776913" y="2161441"/>
            <a:ext cx="1098794" cy="445558"/>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圆角矩形 38"/>
          <p:cNvSpPr/>
          <p:nvPr/>
        </p:nvSpPr>
        <p:spPr bwMode="auto">
          <a:xfrm>
            <a:off x="4803980" y="4621663"/>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目录规范</a:t>
            </a:r>
          </a:p>
        </p:txBody>
      </p:sp>
      <p:sp>
        <p:nvSpPr>
          <p:cNvPr id="40" name="圆角矩形 39"/>
          <p:cNvSpPr/>
          <p:nvPr/>
        </p:nvSpPr>
        <p:spPr bwMode="auto">
          <a:xfrm>
            <a:off x="6285605" y="4628550"/>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数据处理</a:t>
            </a:r>
          </a:p>
        </p:txBody>
      </p:sp>
      <p:sp>
        <p:nvSpPr>
          <p:cNvPr id="41" name="圆角矩形 40"/>
          <p:cNvSpPr/>
          <p:nvPr/>
        </p:nvSpPr>
        <p:spPr bwMode="auto">
          <a:xfrm>
            <a:off x="7769268" y="4621662"/>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组件开发</a:t>
            </a:r>
          </a:p>
        </p:txBody>
      </p:sp>
      <p:sp>
        <p:nvSpPr>
          <p:cNvPr id="42" name="圆角矩形 41"/>
          <p:cNvSpPr/>
          <p:nvPr/>
        </p:nvSpPr>
        <p:spPr bwMode="auto">
          <a:xfrm>
            <a:off x="9752376" y="4634361"/>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模板整理</a:t>
            </a:r>
          </a:p>
        </p:txBody>
      </p:sp>
      <p:sp>
        <p:nvSpPr>
          <p:cNvPr id="43" name="圆角矩形 42"/>
          <p:cNvSpPr/>
          <p:nvPr/>
        </p:nvSpPr>
        <p:spPr bwMode="auto">
          <a:xfrm>
            <a:off x="2239151" y="4628550"/>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构建配置</a:t>
            </a:r>
          </a:p>
        </p:txBody>
      </p:sp>
      <p:cxnSp>
        <p:nvCxnSpPr>
          <p:cNvPr id="44" name="直接箭头连接符 43"/>
          <p:cNvCxnSpPr>
            <a:stCxn id="28" idx="2"/>
            <a:endCxn id="39" idx="0"/>
          </p:cNvCxnSpPr>
          <p:nvPr/>
        </p:nvCxnSpPr>
        <p:spPr bwMode="auto">
          <a:xfrm flipH="1">
            <a:off x="5480255" y="3073724"/>
            <a:ext cx="1395452" cy="1547939"/>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a:stCxn id="26" idx="2"/>
            <a:endCxn id="39" idx="0"/>
          </p:cNvCxnSpPr>
          <p:nvPr/>
        </p:nvCxnSpPr>
        <p:spPr bwMode="auto">
          <a:xfrm>
            <a:off x="4717807" y="3062088"/>
            <a:ext cx="762448" cy="1559575"/>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a:stCxn id="28" idx="2"/>
            <a:endCxn id="40" idx="0"/>
          </p:cNvCxnSpPr>
          <p:nvPr/>
        </p:nvCxnSpPr>
        <p:spPr bwMode="auto">
          <a:xfrm>
            <a:off x="6875707" y="3073724"/>
            <a:ext cx="86173" cy="1554826"/>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a:stCxn id="28" idx="2"/>
            <a:endCxn id="41" idx="0"/>
          </p:cNvCxnSpPr>
          <p:nvPr/>
        </p:nvCxnSpPr>
        <p:spPr bwMode="auto">
          <a:xfrm>
            <a:off x="6875707" y="3073724"/>
            <a:ext cx="1569836" cy="1547938"/>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a:stCxn id="28" idx="2"/>
            <a:endCxn id="42" idx="0"/>
          </p:cNvCxnSpPr>
          <p:nvPr/>
        </p:nvCxnSpPr>
        <p:spPr bwMode="auto">
          <a:xfrm>
            <a:off x="6875707" y="3073724"/>
            <a:ext cx="3552944" cy="1560637"/>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a:stCxn id="28" idx="2"/>
            <a:endCxn id="43" idx="0"/>
          </p:cNvCxnSpPr>
          <p:nvPr/>
        </p:nvCxnSpPr>
        <p:spPr bwMode="auto">
          <a:xfrm flipH="1">
            <a:off x="2915426" y="3073724"/>
            <a:ext cx="3960281" cy="1554826"/>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a:stCxn id="26" idx="2"/>
            <a:endCxn id="42" idx="0"/>
          </p:cNvCxnSpPr>
          <p:nvPr/>
        </p:nvCxnSpPr>
        <p:spPr bwMode="auto">
          <a:xfrm>
            <a:off x="4717807" y="3062088"/>
            <a:ext cx="5710844" cy="1572273"/>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26" idx="2"/>
            <a:endCxn id="43" idx="0"/>
          </p:cNvCxnSpPr>
          <p:nvPr/>
        </p:nvCxnSpPr>
        <p:spPr bwMode="auto">
          <a:xfrm flipH="1">
            <a:off x="2915426" y="3062088"/>
            <a:ext cx="1802381" cy="1566462"/>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圆角矩形 52"/>
          <p:cNvSpPr/>
          <p:nvPr/>
        </p:nvSpPr>
        <p:spPr bwMode="auto">
          <a:xfrm>
            <a:off x="4521200" y="4480255"/>
            <a:ext cx="4711700" cy="769009"/>
          </a:xfrm>
          <a:prstGeom prst="roundRect">
            <a:avLst/>
          </a:prstGeom>
          <a:noFill/>
          <a:ln w="57150">
            <a:solidFill>
              <a:srgbClr val="D74B4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Segoe UI" pitchFamily="34" charset="0"/>
              <a:ea typeface="微软雅黑" pitchFamily="34" charset="-122"/>
            </a:endParaRPr>
          </a:p>
        </p:txBody>
      </p:sp>
      <p:cxnSp>
        <p:nvCxnSpPr>
          <p:cNvPr id="54" name="肘形连接符 53"/>
          <p:cNvCxnSpPr>
            <a:stCxn id="53" idx="3"/>
            <a:endCxn id="42" idx="1"/>
          </p:cNvCxnSpPr>
          <p:nvPr/>
        </p:nvCxnSpPr>
        <p:spPr bwMode="auto">
          <a:xfrm>
            <a:off x="9232900" y="4864760"/>
            <a:ext cx="519476" cy="2964"/>
          </a:xfrm>
          <a:prstGeom prst="bentConnector3">
            <a:avLst/>
          </a:prstGeom>
          <a:solidFill>
            <a:schemeClr val="accent1"/>
          </a:solidFill>
          <a:ln w="57150" cap="flat" cmpd="sng" algn="ctr">
            <a:solidFill>
              <a:srgbClr val="D74B4B"/>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2.</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团队约定</a:t>
            </a:r>
            <a:endParaRPr lang="zh-CN" altLang="en-US" sz="3000" dirty="0">
              <a:latin typeface="微软雅黑" panose="020B0503020204020204" pitchFamily="34" charset="-122"/>
              <a:ea typeface="微软雅黑" panose="020B0503020204020204" pitchFamily="34" charset="-122"/>
            </a:endParaRPr>
          </a:p>
        </p:txBody>
      </p:sp>
      <p:pic>
        <p:nvPicPr>
          <p:cNvPr id="24" name="Picture 23">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9186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bwMode="auto">
          <a:xfrm>
            <a:off x="2207099" y="2337906"/>
            <a:ext cx="2009775"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传统脚手架</a:t>
            </a:r>
          </a:p>
        </p:txBody>
      </p:sp>
      <p:sp>
        <p:nvSpPr>
          <p:cNvPr id="56" name="圆角矩形 55"/>
          <p:cNvSpPr/>
          <p:nvPr/>
        </p:nvSpPr>
        <p:spPr bwMode="auto">
          <a:xfrm>
            <a:off x="2535711" y="4303965"/>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模板</a:t>
            </a:r>
          </a:p>
        </p:txBody>
      </p:sp>
      <p:cxnSp>
        <p:nvCxnSpPr>
          <p:cNvPr id="63" name="直接箭头连接符 62"/>
          <p:cNvCxnSpPr>
            <a:stCxn id="81" idx="2"/>
            <a:endCxn id="56" idx="0"/>
          </p:cNvCxnSpPr>
          <p:nvPr/>
        </p:nvCxnSpPr>
        <p:spPr bwMode="auto">
          <a:xfrm>
            <a:off x="3211986" y="3787660"/>
            <a:ext cx="0" cy="516305"/>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圆角矩形 80"/>
          <p:cNvSpPr/>
          <p:nvPr/>
        </p:nvSpPr>
        <p:spPr bwMode="auto">
          <a:xfrm>
            <a:off x="2535711" y="3320935"/>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项目</a:t>
            </a:r>
          </a:p>
        </p:txBody>
      </p:sp>
      <p:cxnSp>
        <p:nvCxnSpPr>
          <p:cNvPr id="82" name="直接箭头连接符 81"/>
          <p:cNvCxnSpPr>
            <a:stCxn id="55" idx="2"/>
            <a:endCxn id="81" idx="0"/>
          </p:cNvCxnSpPr>
          <p:nvPr/>
        </p:nvCxnSpPr>
        <p:spPr bwMode="auto">
          <a:xfrm flipH="1">
            <a:off x="3211986" y="2804631"/>
            <a:ext cx="1" cy="516304"/>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82"/>
          <p:cNvSpPr/>
          <p:nvPr/>
        </p:nvSpPr>
        <p:spPr bwMode="auto">
          <a:xfrm>
            <a:off x="6807674" y="2337906"/>
            <a:ext cx="2009775"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Steamer</a:t>
            </a: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脚手架</a:t>
            </a:r>
          </a:p>
        </p:txBody>
      </p:sp>
      <p:sp>
        <p:nvSpPr>
          <p:cNvPr id="84" name="圆角矩形 83"/>
          <p:cNvSpPr/>
          <p:nvPr/>
        </p:nvSpPr>
        <p:spPr bwMode="auto">
          <a:xfrm>
            <a:off x="7136838" y="3271356"/>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项目</a:t>
            </a:r>
          </a:p>
        </p:txBody>
      </p:sp>
      <p:cxnSp>
        <p:nvCxnSpPr>
          <p:cNvPr id="85" name="直接箭头连接符 84"/>
          <p:cNvCxnSpPr>
            <a:stCxn id="83" idx="2"/>
            <a:endCxn id="84" idx="0"/>
          </p:cNvCxnSpPr>
          <p:nvPr/>
        </p:nvCxnSpPr>
        <p:spPr bwMode="auto">
          <a:xfrm>
            <a:off x="7812562" y="2804631"/>
            <a:ext cx="551" cy="466725"/>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圆角矩形 85"/>
          <p:cNvSpPr/>
          <p:nvPr/>
        </p:nvSpPr>
        <p:spPr bwMode="auto">
          <a:xfrm>
            <a:off x="4598338" y="4351635"/>
            <a:ext cx="1473992" cy="466725"/>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lang="zh-CN" altLang="en-US" sz="1800" dirty="0" smtClean="0">
                <a:solidFill>
                  <a:srgbClr val="FFFFFF"/>
                </a:solidFill>
                <a:latin typeface="Microsoft YaHei" charset="-122"/>
                <a:ea typeface="Microsoft YaHei" charset="-122"/>
                <a:cs typeface="Microsoft YaHei" charset="-122"/>
              </a:rPr>
              <a:t>列表页模板</a:t>
            </a:r>
            <a:endPar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endParaRPr>
          </a:p>
        </p:txBody>
      </p:sp>
      <p:cxnSp>
        <p:nvCxnSpPr>
          <p:cNvPr id="87" name="直接箭头连接符 86"/>
          <p:cNvCxnSpPr>
            <a:stCxn id="84" idx="2"/>
            <a:endCxn id="86" idx="0"/>
          </p:cNvCxnSpPr>
          <p:nvPr/>
        </p:nvCxnSpPr>
        <p:spPr bwMode="auto">
          <a:xfrm flipH="1">
            <a:off x="5335334" y="3738081"/>
            <a:ext cx="2477779" cy="613554"/>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圆角矩形 87"/>
          <p:cNvSpPr/>
          <p:nvPr/>
        </p:nvSpPr>
        <p:spPr bwMode="auto">
          <a:xfrm>
            <a:off x="6175365" y="4351635"/>
            <a:ext cx="1473992" cy="466725"/>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lang="en-US" altLang="zh-CN" sz="1800" dirty="0" smtClean="0">
                <a:solidFill>
                  <a:srgbClr val="FFFFFF"/>
                </a:solidFill>
                <a:latin typeface="Microsoft YaHei" charset="-122"/>
                <a:ea typeface="Microsoft YaHei" charset="-122"/>
                <a:cs typeface="Microsoft YaHei" charset="-122"/>
              </a:rPr>
              <a:t>PWA</a:t>
            </a:r>
            <a:r>
              <a:rPr lang="zh-CN" altLang="en-US" sz="1800" dirty="0" smtClean="0">
                <a:solidFill>
                  <a:srgbClr val="FFFFFF"/>
                </a:solidFill>
                <a:latin typeface="Microsoft YaHei" charset="-122"/>
                <a:ea typeface="Microsoft YaHei" charset="-122"/>
                <a:cs typeface="Microsoft YaHei" charset="-122"/>
              </a:rPr>
              <a:t>模板</a:t>
            </a:r>
            <a:endPar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endParaRPr>
          </a:p>
        </p:txBody>
      </p:sp>
      <p:cxnSp>
        <p:nvCxnSpPr>
          <p:cNvPr id="89" name="直接箭头连接符 88"/>
          <p:cNvCxnSpPr>
            <a:stCxn id="84" idx="2"/>
            <a:endCxn id="88" idx="0"/>
          </p:cNvCxnSpPr>
          <p:nvPr/>
        </p:nvCxnSpPr>
        <p:spPr bwMode="auto">
          <a:xfrm flipH="1">
            <a:off x="6912361" y="3738081"/>
            <a:ext cx="900752" cy="613554"/>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圆角矩形 89"/>
          <p:cNvSpPr/>
          <p:nvPr/>
        </p:nvSpPr>
        <p:spPr bwMode="auto">
          <a:xfrm>
            <a:off x="7752392" y="4351635"/>
            <a:ext cx="1473992" cy="466725"/>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lang="en-US" altLang="zh-CN" sz="1800" dirty="0" smtClean="0">
                <a:solidFill>
                  <a:srgbClr val="FFFFFF"/>
                </a:solidFill>
                <a:latin typeface="Microsoft YaHei" charset="-122"/>
                <a:ea typeface="Microsoft YaHei" charset="-122"/>
                <a:cs typeface="Microsoft YaHei" charset="-122"/>
              </a:rPr>
              <a:t>SPA</a:t>
            </a:r>
            <a:r>
              <a:rPr lang="zh-CN" altLang="en-US" sz="1800" dirty="0" smtClean="0">
                <a:solidFill>
                  <a:srgbClr val="FFFFFF"/>
                </a:solidFill>
                <a:latin typeface="Microsoft YaHei" charset="-122"/>
                <a:ea typeface="Microsoft YaHei" charset="-122"/>
                <a:cs typeface="Microsoft YaHei" charset="-122"/>
              </a:rPr>
              <a:t>模板</a:t>
            </a:r>
            <a:endPar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endParaRPr>
          </a:p>
        </p:txBody>
      </p:sp>
      <p:cxnSp>
        <p:nvCxnSpPr>
          <p:cNvPr id="91" name="直接箭头连接符 90"/>
          <p:cNvCxnSpPr>
            <a:stCxn id="84" idx="2"/>
            <a:endCxn id="90" idx="0"/>
          </p:cNvCxnSpPr>
          <p:nvPr/>
        </p:nvCxnSpPr>
        <p:spPr bwMode="auto">
          <a:xfrm>
            <a:off x="7813113" y="3738081"/>
            <a:ext cx="676275" cy="613554"/>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文本框 94"/>
          <p:cNvSpPr txBox="1"/>
          <p:nvPr/>
        </p:nvSpPr>
        <p:spPr>
          <a:xfrm>
            <a:off x="232602" y="3131833"/>
            <a:ext cx="2117993" cy="861774"/>
          </a:xfrm>
          <a:prstGeom prst="rect">
            <a:avLst/>
          </a:prstGeom>
          <a:noFill/>
        </p:spPr>
        <p:txBody>
          <a:bodyPr wrap="square" rtlCol="0">
            <a:spAutoFit/>
          </a:bodyPr>
          <a:lstStyle/>
          <a:p>
            <a:pPr algn="ctr"/>
            <a:r>
              <a:rPr lang="zh-CN" altLang="en-US" sz="2500" dirty="0" smtClean="0">
                <a:latin typeface="Microsoft YaHei" charset="-122"/>
                <a:ea typeface="Microsoft YaHei" charset="-122"/>
                <a:cs typeface="Microsoft YaHei" charset="-122"/>
              </a:rPr>
              <a:t>项目与模板</a:t>
            </a:r>
            <a:endParaRPr lang="en-US" altLang="zh-CN" sz="2500" dirty="0" smtClean="0">
              <a:latin typeface="Microsoft YaHei" charset="-122"/>
              <a:ea typeface="Microsoft YaHei" charset="-122"/>
              <a:cs typeface="Microsoft YaHei" charset="-122"/>
            </a:endParaRPr>
          </a:p>
          <a:p>
            <a:pPr algn="ctr"/>
            <a:r>
              <a:rPr lang="en-US" altLang="zh-CN" sz="2500" dirty="0" smtClean="0">
                <a:latin typeface="Microsoft YaHei" charset="-122"/>
                <a:ea typeface="Microsoft YaHei" charset="-122"/>
                <a:cs typeface="Microsoft YaHei" charset="-122"/>
              </a:rPr>
              <a:t>1</a:t>
            </a:r>
            <a:r>
              <a:rPr lang="zh-CN" altLang="en-US" sz="2500" dirty="0" smtClean="0">
                <a:latin typeface="Microsoft YaHei" charset="-122"/>
                <a:ea typeface="Microsoft YaHei" charset="-122"/>
                <a:cs typeface="Microsoft YaHei" charset="-122"/>
              </a:rPr>
              <a:t>对</a:t>
            </a:r>
            <a:r>
              <a:rPr lang="en-US" altLang="zh-CN" sz="2500" dirty="0" smtClean="0">
                <a:latin typeface="Microsoft YaHei" charset="-122"/>
                <a:ea typeface="Microsoft YaHei" charset="-122"/>
                <a:cs typeface="Microsoft YaHei" charset="-122"/>
              </a:rPr>
              <a:t>1</a:t>
            </a:r>
            <a:endParaRPr lang="zh-CN" altLang="en-US" sz="2500" dirty="0">
              <a:latin typeface="Microsoft YaHei" charset="-122"/>
              <a:ea typeface="Microsoft YaHei" charset="-122"/>
              <a:cs typeface="Microsoft YaHei" charset="-122"/>
            </a:endParaRPr>
          </a:p>
        </p:txBody>
      </p:sp>
      <p:sp>
        <p:nvSpPr>
          <p:cNvPr id="97" name="文本框 96"/>
          <p:cNvSpPr txBox="1"/>
          <p:nvPr/>
        </p:nvSpPr>
        <p:spPr>
          <a:xfrm>
            <a:off x="305646" y="4320809"/>
            <a:ext cx="1971906" cy="477054"/>
          </a:xfrm>
          <a:prstGeom prst="rect">
            <a:avLst/>
          </a:prstGeom>
          <a:noFill/>
        </p:spPr>
        <p:txBody>
          <a:bodyPr wrap="square" rtlCol="0">
            <a:spAutoFit/>
          </a:bodyPr>
          <a:lstStyle/>
          <a:p>
            <a:pPr algn="ctr"/>
            <a:r>
              <a:rPr lang="zh-CN" altLang="en-US" sz="2500" dirty="0" smtClean="0">
                <a:latin typeface="Microsoft YaHei" charset="-122"/>
                <a:ea typeface="Microsoft YaHei" charset="-122"/>
                <a:cs typeface="Microsoft YaHei" charset="-122"/>
              </a:rPr>
              <a:t>启动型模板</a:t>
            </a:r>
            <a:endParaRPr lang="zh-CN" altLang="en-US" sz="2500" dirty="0">
              <a:latin typeface="Microsoft YaHei" charset="-122"/>
              <a:ea typeface="Microsoft YaHei" charset="-122"/>
              <a:cs typeface="Microsoft YaHei" charset="-122"/>
            </a:endParaRPr>
          </a:p>
        </p:txBody>
      </p:sp>
      <p:sp>
        <p:nvSpPr>
          <p:cNvPr id="98" name="文本框 97"/>
          <p:cNvSpPr txBox="1"/>
          <p:nvPr/>
        </p:nvSpPr>
        <p:spPr>
          <a:xfrm>
            <a:off x="8549557" y="3037993"/>
            <a:ext cx="1971906" cy="861774"/>
          </a:xfrm>
          <a:prstGeom prst="rect">
            <a:avLst/>
          </a:prstGeom>
          <a:noFill/>
        </p:spPr>
        <p:txBody>
          <a:bodyPr wrap="square" rtlCol="0">
            <a:spAutoFit/>
          </a:bodyPr>
          <a:lstStyle/>
          <a:p>
            <a:pPr algn="ctr"/>
            <a:r>
              <a:rPr lang="zh-CN" altLang="en-US" sz="2500" dirty="0" smtClean="0">
                <a:latin typeface="Microsoft YaHei" charset="-122"/>
                <a:ea typeface="Microsoft YaHei" charset="-122"/>
                <a:cs typeface="Microsoft YaHei" charset="-122"/>
              </a:rPr>
              <a:t>项目与模板</a:t>
            </a:r>
            <a:endParaRPr lang="en-US" altLang="zh-CN" sz="2500" dirty="0" smtClean="0">
              <a:latin typeface="Microsoft YaHei" charset="-122"/>
              <a:ea typeface="Microsoft YaHei" charset="-122"/>
              <a:cs typeface="Microsoft YaHei" charset="-122"/>
            </a:endParaRPr>
          </a:p>
          <a:p>
            <a:pPr algn="ctr"/>
            <a:r>
              <a:rPr lang="en-US" altLang="zh-CN" sz="2500" dirty="0" smtClean="0">
                <a:latin typeface="Microsoft YaHei" charset="-122"/>
                <a:ea typeface="Microsoft YaHei" charset="-122"/>
                <a:cs typeface="Microsoft YaHei" charset="-122"/>
              </a:rPr>
              <a:t>1</a:t>
            </a:r>
            <a:r>
              <a:rPr lang="zh-CN" altLang="en-US" sz="2500" dirty="0" smtClean="0">
                <a:latin typeface="Microsoft YaHei" charset="-122"/>
                <a:ea typeface="Microsoft YaHei" charset="-122"/>
                <a:cs typeface="Microsoft YaHei" charset="-122"/>
              </a:rPr>
              <a:t>对</a:t>
            </a:r>
            <a:r>
              <a:rPr lang="en-US" altLang="zh-CN" sz="2500" dirty="0" smtClean="0">
                <a:latin typeface="Microsoft YaHei" charset="-122"/>
                <a:ea typeface="Microsoft YaHei" charset="-122"/>
                <a:cs typeface="Microsoft YaHei" charset="-122"/>
              </a:rPr>
              <a:t>N</a:t>
            </a:r>
            <a:endParaRPr lang="zh-CN" altLang="en-US" sz="2500" dirty="0">
              <a:latin typeface="Microsoft YaHei" charset="-122"/>
              <a:ea typeface="Microsoft YaHei" charset="-122"/>
              <a:cs typeface="Microsoft YaHei" charset="-122"/>
            </a:endParaRPr>
          </a:p>
        </p:txBody>
      </p:sp>
      <p:sp>
        <p:nvSpPr>
          <p:cNvPr id="99" name="文本框 98"/>
          <p:cNvSpPr txBox="1"/>
          <p:nvPr/>
        </p:nvSpPr>
        <p:spPr>
          <a:xfrm>
            <a:off x="10298240" y="3697562"/>
            <a:ext cx="1971906" cy="861774"/>
          </a:xfrm>
          <a:prstGeom prst="rect">
            <a:avLst/>
          </a:prstGeom>
          <a:noFill/>
        </p:spPr>
        <p:txBody>
          <a:bodyPr wrap="square" rtlCol="0">
            <a:spAutoFit/>
          </a:bodyPr>
          <a:lstStyle/>
          <a:p>
            <a:pPr algn="ctr"/>
            <a:r>
              <a:rPr lang="zh-CN" altLang="en-US" sz="2500" dirty="0" smtClean="0">
                <a:latin typeface="Microsoft YaHei" charset="-122"/>
                <a:ea typeface="Microsoft YaHei" charset="-122"/>
                <a:cs typeface="Microsoft YaHei" charset="-122"/>
              </a:rPr>
              <a:t>最佳实践型模板</a:t>
            </a:r>
            <a:endParaRPr lang="zh-CN" altLang="en-US" sz="2500" dirty="0">
              <a:latin typeface="Microsoft YaHei" charset="-122"/>
              <a:ea typeface="Microsoft YaHei" charset="-122"/>
              <a:cs typeface="Microsoft YaHei" charset="-122"/>
            </a:endParaRPr>
          </a:p>
        </p:txBody>
      </p:sp>
      <p:sp>
        <p:nvSpPr>
          <p:cNvPr id="100" name="圆角矩形 99"/>
          <p:cNvSpPr/>
          <p:nvPr/>
        </p:nvSpPr>
        <p:spPr bwMode="auto">
          <a:xfrm>
            <a:off x="5274613" y="5447213"/>
            <a:ext cx="1352550" cy="466725"/>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目录规范</a:t>
            </a:r>
          </a:p>
        </p:txBody>
      </p:sp>
      <p:sp>
        <p:nvSpPr>
          <p:cNvPr id="101" name="圆角矩形 100"/>
          <p:cNvSpPr/>
          <p:nvPr/>
        </p:nvSpPr>
        <p:spPr bwMode="auto">
          <a:xfrm>
            <a:off x="6973082" y="5447214"/>
            <a:ext cx="1352550" cy="466725"/>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数据处理</a:t>
            </a:r>
          </a:p>
        </p:txBody>
      </p:sp>
      <p:sp>
        <p:nvSpPr>
          <p:cNvPr id="102" name="圆角矩形 101"/>
          <p:cNvSpPr/>
          <p:nvPr/>
        </p:nvSpPr>
        <p:spPr bwMode="auto">
          <a:xfrm>
            <a:off x="8594076" y="5447215"/>
            <a:ext cx="1352550" cy="466725"/>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组件开发</a:t>
            </a:r>
          </a:p>
        </p:txBody>
      </p:sp>
      <p:sp>
        <p:nvSpPr>
          <p:cNvPr id="103" name="右大括号 102"/>
          <p:cNvSpPr/>
          <p:nvPr/>
        </p:nvSpPr>
        <p:spPr bwMode="auto">
          <a:xfrm rot="16200000">
            <a:off x="7435045" y="3082734"/>
            <a:ext cx="428625" cy="4234752"/>
          </a:xfrm>
          <a:prstGeom prst="rightBrace">
            <a:avLst>
              <a:gd name="adj1" fmla="val 1666"/>
              <a:gd name="adj2" fmla="val 50450"/>
            </a:avLst>
          </a:prstGeom>
          <a:noFill/>
          <a:ln w="38100" cap="flat" cmpd="sng" algn="ctr">
            <a:solidFill>
              <a:srgbClr val="354B5E"/>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Microsoft YaHei" charset="-122"/>
              <a:ea typeface="Microsoft YaHei" charset="-122"/>
              <a:cs typeface="Microsoft YaHei" charset="-122"/>
            </a:endParaRPr>
          </a:p>
        </p:txBody>
      </p:sp>
      <p:sp>
        <p:nvSpPr>
          <p:cNvPr id="105" name="文本框 104"/>
          <p:cNvSpPr txBox="1"/>
          <p:nvPr/>
        </p:nvSpPr>
        <p:spPr>
          <a:xfrm>
            <a:off x="1293645" y="6232800"/>
            <a:ext cx="2823233" cy="477054"/>
          </a:xfrm>
          <a:prstGeom prst="rect">
            <a:avLst/>
          </a:prstGeom>
          <a:noFill/>
        </p:spPr>
        <p:txBody>
          <a:bodyPr wrap="square" rtlCol="0">
            <a:spAutoFit/>
          </a:bodyPr>
          <a:lstStyle/>
          <a:p>
            <a:pPr algn="ctr"/>
            <a:r>
              <a:rPr lang="zh-CN" altLang="en-US" sz="2500" b="1" dirty="0" smtClean="0">
                <a:solidFill>
                  <a:srgbClr val="D74B4B"/>
                </a:solidFill>
                <a:latin typeface="Microsoft YaHei" charset="-122"/>
                <a:ea typeface="Microsoft YaHei" charset="-122"/>
                <a:cs typeface="Microsoft YaHei" charset="-122"/>
              </a:rPr>
              <a:t>应对多种情景</a:t>
            </a:r>
            <a:endParaRPr lang="zh-CN" altLang="en-US" sz="2500" b="1" dirty="0">
              <a:solidFill>
                <a:srgbClr val="D74B4B"/>
              </a:solidFill>
              <a:latin typeface="Microsoft YaHei" charset="-122"/>
              <a:ea typeface="Microsoft YaHei" charset="-122"/>
              <a:cs typeface="Microsoft YaHei" charset="-122"/>
            </a:endParaRPr>
          </a:p>
        </p:txBody>
      </p:sp>
      <p:sp>
        <p:nvSpPr>
          <p:cNvPr id="109" name="圆角矩形 108"/>
          <p:cNvSpPr/>
          <p:nvPr/>
        </p:nvSpPr>
        <p:spPr bwMode="auto">
          <a:xfrm>
            <a:off x="9372549" y="4372243"/>
            <a:ext cx="1473992" cy="466725"/>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rPr>
              <a:t>其它模板</a:t>
            </a:r>
          </a:p>
        </p:txBody>
      </p:sp>
      <p:cxnSp>
        <p:nvCxnSpPr>
          <p:cNvPr id="110" name="直接箭头连接符 109"/>
          <p:cNvCxnSpPr>
            <a:stCxn id="84" idx="2"/>
            <a:endCxn id="109" idx="0"/>
          </p:cNvCxnSpPr>
          <p:nvPr/>
        </p:nvCxnSpPr>
        <p:spPr bwMode="auto">
          <a:xfrm>
            <a:off x="7813113" y="3738081"/>
            <a:ext cx="2296432" cy="634162"/>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文本框 112"/>
          <p:cNvSpPr txBox="1"/>
          <p:nvPr/>
        </p:nvSpPr>
        <p:spPr>
          <a:xfrm>
            <a:off x="4150387" y="6232800"/>
            <a:ext cx="2823233" cy="477054"/>
          </a:xfrm>
          <a:prstGeom prst="rect">
            <a:avLst/>
          </a:prstGeom>
          <a:noFill/>
        </p:spPr>
        <p:txBody>
          <a:bodyPr wrap="square" rtlCol="0">
            <a:spAutoFit/>
          </a:bodyPr>
          <a:lstStyle/>
          <a:p>
            <a:pPr algn="ctr"/>
            <a:r>
              <a:rPr lang="zh-CN" altLang="en-US" sz="2500" b="1" dirty="0" smtClean="0">
                <a:solidFill>
                  <a:srgbClr val="D74B4B"/>
                </a:solidFill>
                <a:latin typeface="Microsoft YaHei" charset="-122"/>
                <a:ea typeface="Microsoft YaHei" charset="-122"/>
                <a:cs typeface="Microsoft YaHei" charset="-122"/>
              </a:rPr>
              <a:t>最佳实践及性能</a:t>
            </a:r>
            <a:endParaRPr lang="zh-CN" altLang="en-US" sz="2500" b="1" dirty="0">
              <a:solidFill>
                <a:srgbClr val="D74B4B"/>
              </a:solidFill>
              <a:latin typeface="Microsoft YaHei" charset="-122"/>
              <a:ea typeface="Microsoft YaHei" charset="-122"/>
              <a:cs typeface="Microsoft YaHei" charset="-122"/>
            </a:endParaRPr>
          </a:p>
        </p:txBody>
      </p:sp>
      <p:sp>
        <p:nvSpPr>
          <p:cNvPr id="29" name="文本框 21"/>
          <p:cNvSpPr txBox="1"/>
          <p:nvPr/>
        </p:nvSpPr>
        <p:spPr>
          <a:xfrm>
            <a:off x="635377" y="1463170"/>
            <a:ext cx="10755191" cy="601447"/>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lang="zh-CN" altLang="en-US" sz="2500" dirty="0" smtClean="0">
                <a:solidFill>
                  <a:srgbClr val="000000"/>
                </a:solidFill>
                <a:latin typeface="Microsoft YaHei" charset="-122"/>
                <a:ea typeface="Microsoft YaHei" charset="-122"/>
                <a:cs typeface="Microsoft YaHei" charset="-122"/>
              </a:rPr>
              <a:t>模板积淀</a:t>
            </a:r>
            <a:endParaRPr kumimoji="0" lang="zh-CN" altLang="en-US" sz="25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endParaRPr>
          </a:p>
        </p:txBody>
      </p:sp>
      <p:sp>
        <p:nvSpPr>
          <p:cNvPr id="31" name="文本框 112"/>
          <p:cNvSpPr txBox="1"/>
          <p:nvPr/>
        </p:nvSpPr>
        <p:spPr>
          <a:xfrm>
            <a:off x="7007130" y="6232800"/>
            <a:ext cx="3908397" cy="477054"/>
          </a:xfrm>
          <a:prstGeom prst="rect">
            <a:avLst/>
          </a:prstGeom>
          <a:noFill/>
        </p:spPr>
        <p:txBody>
          <a:bodyPr wrap="square" rtlCol="0">
            <a:spAutoFit/>
          </a:bodyPr>
          <a:lstStyle/>
          <a:p>
            <a:pPr algn="ctr"/>
            <a:r>
              <a:rPr lang="zh-CN" altLang="en-US" sz="2500" b="1" dirty="0" smtClean="0">
                <a:solidFill>
                  <a:srgbClr val="D74B4B"/>
                </a:solidFill>
                <a:latin typeface="Microsoft YaHei" charset="-122"/>
                <a:ea typeface="Microsoft YaHei" charset="-122"/>
                <a:cs typeface="Microsoft YaHei" charset="-122"/>
              </a:rPr>
              <a:t>每个优化点只花 </a:t>
            </a:r>
            <a:r>
              <a:rPr lang="en-US" altLang="zh-CN" sz="2500" b="1" dirty="0" smtClean="0">
                <a:solidFill>
                  <a:srgbClr val="D74B4B"/>
                </a:solidFill>
                <a:latin typeface="Microsoft YaHei" charset="-122"/>
                <a:ea typeface="Microsoft YaHei" charset="-122"/>
                <a:cs typeface="Microsoft YaHei" charset="-122"/>
              </a:rPr>
              <a:t>2</a:t>
            </a:r>
            <a:r>
              <a:rPr lang="zh-CN" altLang="en-US" sz="2500" b="1" dirty="0" smtClean="0">
                <a:solidFill>
                  <a:srgbClr val="D74B4B"/>
                </a:solidFill>
                <a:latin typeface="Microsoft YaHei" charset="-122"/>
                <a:ea typeface="Microsoft YaHei" charset="-122"/>
                <a:cs typeface="Microsoft YaHei" charset="-122"/>
              </a:rPr>
              <a:t> 小时</a:t>
            </a:r>
            <a:endParaRPr lang="zh-CN" altLang="en-US" sz="2500" b="1" dirty="0">
              <a:solidFill>
                <a:srgbClr val="D74B4B"/>
              </a:solidFill>
              <a:latin typeface="Microsoft YaHei" charset="-122"/>
              <a:ea typeface="Microsoft YaHei" charset="-122"/>
              <a:cs typeface="Microsoft YaHei" charset="-122"/>
            </a:endParaRPr>
          </a:p>
        </p:txBody>
      </p:sp>
      <p:sp>
        <p:nvSpPr>
          <p:cNvPr id="3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2.</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团队约定</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664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38200" y="1823014"/>
            <a:ext cx="6588032" cy="3554819"/>
          </a:xfrm>
          <a:prstGeom prst="rect">
            <a:avLst/>
          </a:prstGeom>
          <a:noFill/>
        </p:spPr>
        <p:txBody>
          <a:bodyPr wrap="square" rtlCol="0">
            <a:spAutoFit/>
          </a:bodyPr>
          <a:lstStyle/>
          <a:p>
            <a:pPr marL="342900" marR="0" lvl="0" indent="-342900" defTabSz="914400" rtl="0" eaLnBrk="0" fontAlgn="base" latinLnBrk="0" hangingPunct="0">
              <a:lnSpc>
                <a:spcPct val="150000"/>
              </a:lnSpc>
              <a:spcBef>
                <a:spcPct val="0"/>
              </a:spcBef>
              <a:spcAft>
                <a:spcPct val="0"/>
              </a:spcAft>
              <a:buClrTx/>
              <a:buSzTx/>
              <a:buFont typeface="Arial" pitchFamily="34" charset="0"/>
              <a:buChar char="•"/>
              <a:defRPr/>
            </a:pPr>
            <a:r>
              <a:rPr kumimoji="0" lang="zh-CN" altLang="en-US" sz="2500" i="0" u="none" strike="noStrike" kern="1200" cap="none" spc="0" normalizeH="0" baseline="0" noProof="0" dirty="0" smtClean="0">
                <a:ln>
                  <a:noFill/>
                </a:ln>
                <a:effectLst/>
                <a:uLnTx/>
                <a:uFillTx/>
                <a:latin typeface="微软雅黑"/>
                <a:ea typeface="微软雅黑"/>
                <a:cs typeface="+mn-cs"/>
              </a:rPr>
              <a:t>快速配置</a:t>
            </a:r>
            <a:endParaRPr lang="en-US" altLang="zh-CN" sz="2500" noProof="0" dirty="0">
              <a:latin typeface="微软雅黑"/>
              <a:ea typeface="微软雅黑"/>
            </a:endParaRPr>
          </a:p>
          <a:p>
            <a:pPr marL="457200" marR="0" lvl="0" indent="-457200" defTabSz="914400" rtl="0" eaLnBrk="0" fontAlgn="base" latinLnBrk="0" hangingPunct="0">
              <a:lnSpc>
                <a:spcPct val="150000"/>
              </a:lnSpc>
              <a:spcBef>
                <a:spcPct val="0"/>
              </a:spcBef>
              <a:spcAft>
                <a:spcPct val="0"/>
              </a:spcAft>
              <a:buClrTx/>
              <a:buSzTx/>
              <a:buFont typeface="+mj-lt"/>
              <a:buAutoNum type="arabicPeriod"/>
              <a:defRPr/>
            </a:pPr>
            <a:r>
              <a:rPr kumimoji="0" lang="zh-CN" altLang="en-US" sz="2500" i="0" u="none" strike="noStrike" kern="1200" cap="none" spc="0" normalizeH="0" baseline="0" noProof="0" dirty="0" smtClean="0">
                <a:ln>
                  <a:noFill/>
                </a:ln>
                <a:effectLst/>
                <a:uLnTx/>
                <a:uFillTx/>
                <a:latin typeface="微软雅黑"/>
                <a:ea typeface="微软雅黑"/>
                <a:cs typeface="+mn-cs"/>
              </a:rPr>
              <a:t>压缩</a:t>
            </a:r>
            <a:endParaRPr lang="en-US" altLang="zh-CN" sz="2500" dirty="0">
              <a:latin typeface="微软雅黑"/>
              <a:ea typeface="微软雅黑"/>
            </a:endParaRPr>
          </a:p>
          <a:p>
            <a:pPr marL="457200" marR="0" lvl="0" indent="-457200" defTabSz="914400" rtl="0" eaLnBrk="0" fontAlgn="base" latinLnBrk="0" hangingPunct="0">
              <a:lnSpc>
                <a:spcPct val="150000"/>
              </a:lnSpc>
              <a:spcBef>
                <a:spcPct val="0"/>
              </a:spcBef>
              <a:spcAft>
                <a:spcPct val="0"/>
              </a:spcAft>
              <a:buClrTx/>
              <a:buSzTx/>
              <a:buFont typeface="+mj-lt"/>
              <a:buAutoNum type="arabicPeriod"/>
              <a:defRPr/>
            </a:pPr>
            <a:r>
              <a:rPr kumimoji="0" lang="zh-CN" altLang="en-US" sz="2500" i="0" u="none" strike="noStrike" kern="1200" cap="none" spc="0" normalizeH="0" baseline="0" noProof="0" dirty="0" smtClean="0">
                <a:ln>
                  <a:noFill/>
                </a:ln>
                <a:effectLst/>
                <a:uLnTx/>
                <a:uFillTx/>
                <a:latin typeface="微软雅黑"/>
                <a:ea typeface="微软雅黑"/>
                <a:cs typeface="+mn-cs"/>
              </a:rPr>
              <a:t>合图（</a:t>
            </a:r>
            <a:r>
              <a:rPr kumimoji="0" lang="en-US" altLang="zh-CN" sz="2500" i="0" u="none" strike="noStrike" kern="1200" cap="none" spc="0" normalizeH="0" baseline="0" noProof="0" dirty="0" smtClean="0">
                <a:ln>
                  <a:noFill/>
                </a:ln>
                <a:effectLst/>
                <a:uLnTx/>
                <a:uFillTx/>
                <a:latin typeface="微软雅黑"/>
                <a:ea typeface="微软雅黑"/>
                <a:cs typeface="+mn-cs"/>
              </a:rPr>
              <a:t>not</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retina</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&amp;</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retina</a:t>
            </a:r>
            <a:r>
              <a:rPr kumimoji="0" lang="zh-CN" altLang="en-US" sz="2500" i="0" u="none" strike="noStrike" kern="1200" cap="none" spc="0" normalizeH="0" baseline="0" noProof="0" dirty="0" smtClean="0">
                <a:ln>
                  <a:noFill/>
                </a:ln>
                <a:effectLst/>
                <a:uLnTx/>
                <a:uFillTx/>
                <a:latin typeface="微软雅黑"/>
                <a:ea typeface="微软雅黑"/>
                <a:cs typeface="+mn-cs"/>
              </a:rPr>
              <a:t>）</a:t>
            </a:r>
            <a:endParaRPr lang="en-US" altLang="zh-CN" sz="2500" dirty="0">
              <a:latin typeface="微软雅黑"/>
              <a:ea typeface="微软雅黑"/>
            </a:endParaRPr>
          </a:p>
          <a:p>
            <a:pPr marL="457200" marR="0" lvl="0" indent="-457200" defTabSz="914400" rtl="0" eaLnBrk="0" fontAlgn="base" latinLnBrk="0" hangingPunct="0">
              <a:lnSpc>
                <a:spcPct val="150000"/>
              </a:lnSpc>
              <a:spcBef>
                <a:spcPct val="0"/>
              </a:spcBef>
              <a:spcAft>
                <a:spcPct val="0"/>
              </a:spcAft>
              <a:buClrTx/>
              <a:buSzTx/>
              <a:buFont typeface="+mj-lt"/>
              <a:buAutoNum type="arabicPeriod"/>
              <a:defRPr/>
            </a:pPr>
            <a:r>
              <a:rPr kumimoji="0" lang="zh-CN" altLang="en-US" sz="2500" i="0" u="none" strike="noStrike" kern="1200" cap="none" spc="0" normalizeH="0" baseline="0" noProof="0" dirty="0" smtClean="0">
                <a:ln>
                  <a:noFill/>
                </a:ln>
                <a:effectLst/>
                <a:uLnTx/>
                <a:uFillTx/>
                <a:latin typeface="微软雅黑"/>
                <a:ea typeface="微软雅黑"/>
                <a:cs typeface="+mn-cs"/>
              </a:rPr>
              <a:t>样式 </a:t>
            </a:r>
            <a:r>
              <a:rPr kumimoji="0" lang="en-US" altLang="zh-CN" sz="2500" i="0" u="none" strike="noStrike" kern="1200" cap="none" spc="0" normalizeH="0" baseline="0" noProof="0" dirty="0" smtClean="0">
                <a:ln>
                  <a:noFill/>
                </a:ln>
                <a:effectLst/>
                <a:uLnTx/>
                <a:uFillTx/>
                <a:latin typeface="微软雅黑"/>
                <a:ea typeface="微软雅黑"/>
                <a:cs typeface="+mn-cs"/>
              </a:rPr>
              <a:t>(</a:t>
            </a:r>
            <a:r>
              <a:rPr kumimoji="0" lang="en-US" altLang="zh-CN" sz="2500" i="0" u="none" strike="noStrike" kern="1200" cap="none" spc="0" normalizeH="0" baseline="0" noProof="0" dirty="0" err="1" smtClean="0">
                <a:ln>
                  <a:noFill/>
                </a:ln>
                <a:effectLst/>
                <a:uLnTx/>
                <a:uFillTx/>
                <a:latin typeface="微软雅黑"/>
                <a:ea typeface="微软雅黑"/>
                <a:cs typeface="+mn-cs"/>
              </a:rPr>
              <a:t>css</a:t>
            </a:r>
            <a:r>
              <a:rPr kumimoji="0" lang="en-US" altLang="zh-CN" sz="2500" i="0" u="none" strike="noStrike" kern="1200" cap="none" spc="0" normalizeH="0" baseline="0" noProof="0" dirty="0" smtClean="0">
                <a:ln>
                  <a:noFill/>
                </a:ln>
                <a:effectLst/>
                <a:uLnTx/>
                <a:uFillTx/>
                <a:latin typeface="微软雅黑"/>
                <a:ea typeface="微软雅黑"/>
                <a:cs typeface="+mn-cs"/>
              </a:rPr>
              <a:t>,</a:t>
            </a:r>
            <a:r>
              <a:rPr kumimoji="0" lang="zh-CN" altLang="en-US" sz="2500" i="0" u="none" strike="noStrike" kern="1200" cap="none" spc="0" normalizeH="0" baseline="0" noProof="0" dirty="0" smtClean="0">
                <a:ln>
                  <a:noFill/>
                </a:ln>
                <a:effectLst/>
                <a:uLnTx/>
                <a:uFillTx/>
                <a:latin typeface="微软雅黑"/>
                <a:ea typeface="微软雅黑"/>
                <a:cs typeface="+mn-cs"/>
              </a:rPr>
              <a:t> </a:t>
            </a:r>
            <a:r>
              <a:rPr kumimoji="0" lang="en-US" altLang="zh-CN" sz="2500" i="0" u="none" strike="noStrike" kern="1200" cap="none" spc="0" normalizeH="0" baseline="0" noProof="0" dirty="0" smtClean="0">
                <a:ln>
                  <a:noFill/>
                </a:ln>
                <a:effectLst/>
                <a:uLnTx/>
                <a:uFillTx/>
                <a:latin typeface="微软雅黑"/>
                <a:ea typeface="微软雅黑"/>
                <a:cs typeface="+mn-cs"/>
              </a:rPr>
              <a:t>sass,</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less,</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stylus</a:t>
            </a:r>
            <a:r>
              <a:rPr kumimoji="0" lang="en-US" altLang="zh-CN" sz="2500" i="0" u="none" strike="noStrike" kern="1200" cap="none" spc="0" normalizeH="0" baseline="0" noProof="0" dirty="0" smtClean="0">
                <a:ln>
                  <a:noFill/>
                </a:ln>
                <a:effectLst/>
                <a:uLnTx/>
                <a:uFillTx/>
                <a:latin typeface="微软雅黑"/>
                <a:ea typeface="微软雅黑"/>
                <a:cs typeface="+mn-cs"/>
              </a:rPr>
              <a:t>)</a:t>
            </a:r>
            <a:endParaRPr lang="en-US" altLang="zh-CN" sz="2500" dirty="0">
              <a:latin typeface="微软雅黑"/>
              <a:ea typeface="微软雅黑"/>
            </a:endParaRPr>
          </a:p>
          <a:p>
            <a:pPr marL="457200" marR="0" lvl="0" indent="-457200" defTabSz="914400" rtl="0" eaLnBrk="0" fontAlgn="base" latinLnBrk="0" hangingPunct="0">
              <a:lnSpc>
                <a:spcPct val="150000"/>
              </a:lnSpc>
              <a:spcBef>
                <a:spcPct val="0"/>
              </a:spcBef>
              <a:spcAft>
                <a:spcPct val="0"/>
              </a:spcAft>
              <a:buClrTx/>
              <a:buSzTx/>
              <a:buFont typeface="+mj-lt"/>
              <a:buAutoNum type="arabicPeriod"/>
              <a:defRPr/>
            </a:pPr>
            <a:r>
              <a:rPr kumimoji="0" lang="zh-CN" altLang="en-US" sz="2500" i="0" u="none" strike="noStrike" kern="1200" cap="none" spc="0" normalizeH="0" baseline="0" noProof="0" dirty="0" smtClean="0">
                <a:ln>
                  <a:noFill/>
                </a:ln>
                <a:effectLst/>
                <a:uLnTx/>
                <a:uFillTx/>
                <a:latin typeface="微软雅黑"/>
                <a:ea typeface="微软雅黑"/>
                <a:cs typeface="+mn-cs"/>
              </a:rPr>
              <a:t>模板 </a:t>
            </a:r>
            <a:r>
              <a:rPr kumimoji="0" lang="en-US" altLang="zh-CN" sz="2500" i="0" u="none" strike="noStrike" kern="1200" cap="none" spc="0" normalizeH="0" baseline="0" noProof="0" dirty="0" smtClean="0">
                <a:ln>
                  <a:noFill/>
                </a:ln>
                <a:effectLst/>
                <a:uLnTx/>
                <a:uFillTx/>
                <a:latin typeface="微软雅黑"/>
                <a:ea typeface="微软雅黑"/>
                <a:cs typeface="+mn-cs"/>
              </a:rPr>
              <a:t>(</a:t>
            </a:r>
            <a:r>
              <a:rPr kumimoji="0" lang="en-US" altLang="zh-CN" sz="2500" i="0" u="none" strike="noStrike" kern="1200" cap="none" spc="0" normalizeH="0" baseline="0" noProof="0" dirty="0" err="1" smtClean="0">
                <a:ln>
                  <a:noFill/>
                </a:ln>
                <a:effectLst/>
                <a:uLnTx/>
                <a:uFillTx/>
                <a:latin typeface="微软雅黑"/>
                <a:ea typeface="微软雅黑"/>
                <a:cs typeface="+mn-cs"/>
              </a:rPr>
              <a:t>ejs</a:t>
            </a:r>
            <a:r>
              <a:rPr kumimoji="0" lang="en-US" altLang="zh-CN" sz="2500" i="0" u="none" strike="noStrike" kern="1200" cap="none" spc="0" normalizeH="0" baseline="0" noProof="0" dirty="0" smtClean="0">
                <a:ln>
                  <a:noFill/>
                </a:ln>
                <a:effectLst/>
                <a:uLnTx/>
                <a:uFillTx/>
                <a:latin typeface="微软雅黑"/>
                <a:ea typeface="微软雅黑"/>
                <a:cs typeface="+mn-cs"/>
              </a:rPr>
              <a:t>,</a:t>
            </a:r>
            <a:r>
              <a:rPr kumimoji="0" lang="zh-CN" altLang="en-US" sz="2500" i="0" u="none" strike="noStrike" kern="1200" cap="none" spc="0" normalizeH="0" baseline="0" noProof="0" dirty="0" smtClean="0">
                <a:ln>
                  <a:noFill/>
                </a:ln>
                <a:effectLst/>
                <a:uLnTx/>
                <a:uFillTx/>
                <a:latin typeface="微软雅黑"/>
                <a:ea typeface="微软雅黑"/>
                <a:cs typeface="+mn-cs"/>
              </a:rPr>
              <a:t> </a:t>
            </a:r>
            <a:r>
              <a:rPr kumimoji="0" lang="en-US" altLang="zh-CN" sz="2500" i="0" u="none" strike="noStrike" kern="1200" cap="none" spc="0" normalizeH="0" baseline="0" noProof="0" dirty="0" smtClean="0">
                <a:ln>
                  <a:noFill/>
                </a:ln>
                <a:effectLst/>
                <a:uLnTx/>
                <a:uFillTx/>
                <a:latin typeface="微软雅黑"/>
                <a:ea typeface="微软雅黑"/>
                <a:cs typeface="+mn-cs"/>
              </a:rPr>
              <a:t>pug,</a:t>
            </a:r>
            <a:r>
              <a:rPr kumimoji="0" lang="zh-CN" altLang="en-US" sz="2500" i="0" u="none" strike="noStrike" kern="1200" cap="none" spc="0" normalizeH="0" baseline="0" noProof="0" dirty="0" smtClean="0">
                <a:ln>
                  <a:noFill/>
                </a:ln>
                <a:effectLst/>
                <a:uLnTx/>
                <a:uFillTx/>
                <a:latin typeface="微软雅黑"/>
                <a:ea typeface="微软雅黑"/>
                <a:cs typeface="+mn-cs"/>
              </a:rPr>
              <a:t> </a:t>
            </a:r>
            <a:r>
              <a:rPr kumimoji="0" lang="en-US" altLang="zh-CN" sz="2500" i="0" u="none" strike="noStrike" kern="1200" cap="none" spc="0" normalizeH="0" baseline="0" noProof="0" dirty="0" smtClean="0">
                <a:ln>
                  <a:noFill/>
                </a:ln>
                <a:effectLst/>
                <a:uLnTx/>
                <a:uFillTx/>
                <a:latin typeface="微软雅黑"/>
                <a:ea typeface="微软雅黑"/>
                <a:cs typeface="+mn-cs"/>
              </a:rPr>
              <a:t>handlebars)</a:t>
            </a:r>
            <a:endParaRPr lang="en-US" altLang="zh-CN" sz="2500" dirty="0">
              <a:latin typeface="微软雅黑"/>
              <a:ea typeface="微软雅黑"/>
            </a:endParaRPr>
          </a:p>
          <a:p>
            <a:pPr marL="457200" marR="0" lvl="0" indent="-457200" defTabSz="914400" rtl="0" eaLnBrk="0" fontAlgn="base" latinLnBrk="0" hangingPunct="0">
              <a:lnSpc>
                <a:spcPct val="150000"/>
              </a:lnSpc>
              <a:spcBef>
                <a:spcPct val="0"/>
              </a:spcBef>
              <a:spcAft>
                <a:spcPct val="0"/>
              </a:spcAft>
              <a:buClrTx/>
              <a:buSzTx/>
              <a:buFont typeface="+mj-lt"/>
              <a:buAutoNum type="arabicPeriod"/>
              <a:defRPr/>
            </a:pPr>
            <a:r>
              <a:rPr kumimoji="0" lang="en-US" altLang="zh-CN" sz="2500" i="0" u="none" strike="noStrike" kern="1200" cap="none" spc="0" normalizeH="0" baseline="0" noProof="0" dirty="0" err="1" smtClean="0">
                <a:ln>
                  <a:noFill/>
                </a:ln>
                <a:effectLst/>
                <a:uLnTx/>
                <a:uFillTx/>
                <a:latin typeface="微软雅黑"/>
                <a:ea typeface="微软雅黑"/>
                <a:cs typeface="+mn-cs"/>
              </a:rPr>
              <a:t>Sourcemap</a:t>
            </a:r>
            <a:r>
              <a:rPr kumimoji="0" lang="zh-CN" altLang="en-US" sz="2500" i="0" u="none" strike="noStrike" kern="1200" cap="none" spc="0" normalizeH="0" baseline="0" noProof="0" dirty="0" smtClean="0">
                <a:ln>
                  <a:noFill/>
                </a:ln>
                <a:effectLst/>
                <a:uLnTx/>
                <a:uFillTx/>
                <a:latin typeface="微软雅黑"/>
                <a:ea typeface="微软雅黑"/>
                <a:cs typeface="+mn-cs"/>
              </a:rPr>
              <a:t> </a:t>
            </a:r>
            <a:r>
              <a:rPr kumimoji="0" lang="en-US" altLang="zh-CN" sz="2500" i="0" u="none" strike="noStrike" kern="1200" cap="none" spc="0" normalizeH="0" baseline="0" noProof="0" dirty="0" smtClean="0">
                <a:ln>
                  <a:noFill/>
                </a:ln>
                <a:effectLst/>
                <a:uLnTx/>
                <a:uFillTx/>
                <a:latin typeface="微软雅黑"/>
                <a:ea typeface="微软雅黑"/>
                <a:cs typeface="+mn-cs"/>
              </a:rPr>
              <a:t>(cheap,</a:t>
            </a:r>
            <a:r>
              <a:rPr kumimoji="0" lang="zh-CN" altLang="en-US" sz="2500" i="0" u="none" strike="noStrike" kern="1200" cap="none" spc="0" normalizeH="0" noProof="0" dirty="0" smtClean="0">
                <a:ln>
                  <a:noFill/>
                </a:ln>
                <a:effectLst/>
                <a:uLnTx/>
                <a:uFillTx/>
                <a:latin typeface="微软雅黑"/>
                <a:ea typeface="微软雅黑"/>
                <a:cs typeface="+mn-cs"/>
              </a:rPr>
              <a:t> </a:t>
            </a:r>
            <a:r>
              <a:rPr kumimoji="0" lang="en-US" altLang="zh-CN" sz="2500" i="0" u="none" strike="noStrike" kern="1200" cap="none" spc="0" normalizeH="0" noProof="0" dirty="0" smtClean="0">
                <a:ln>
                  <a:noFill/>
                </a:ln>
                <a:effectLst/>
                <a:uLnTx/>
                <a:uFillTx/>
                <a:latin typeface="微软雅黑"/>
                <a:ea typeface="微软雅黑"/>
                <a:cs typeface="+mn-cs"/>
              </a:rPr>
              <a:t>inline-cheap,</a:t>
            </a:r>
            <a:r>
              <a:rPr kumimoji="0" lang="zh-CN" altLang="en-US" sz="2500" i="0" u="none" strike="noStrike" kern="1200" cap="none" spc="0" normalizeH="0" noProof="0" dirty="0" smtClean="0">
                <a:ln>
                  <a:noFill/>
                </a:ln>
                <a:effectLst/>
                <a:uLnTx/>
                <a:uFillTx/>
                <a:latin typeface="微软雅黑"/>
                <a:ea typeface="微软雅黑"/>
                <a:cs typeface="+mn-cs"/>
              </a:rPr>
              <a:t> </a:t>
            </a:r>
            <a:r>
              <a:rPr lang="mr-IN" altLang="zh-CN" sz="2500" dirty="0" smtClean="0">
                <a:latin typeface="微软雅黑"/>
                <a:ea typeface="微软雅黑"/>
              </a:rPr>
              <a:t>…</a:t>
            </a:r>
            <a:r>
              <a:rPr kumimoji="0" lang="en-US" altLang="zh-CN" sz="2500" i="0" u="none" strike="noStrike" kern="1200" cap="none" spc="0" normalizeH="0" baseline="0" noProof="0" dirty="0" smtClean="0">
                <a:ln>
                  <a:noFill/>
                </a:ln>
                <a:effectLst/>
                <a:uLnTx/>
                <a:uFillTx/>
                <a:latin typeface="微软雅黑"/>
                <a:ea typeface="微软雅黑"/>
                <a:cs typeface="+mn-cs"/>
              </a:rPr>
              <a:t>)</a:t>
            </a:r>
          </a:p>
        </p:txBody>
      </p:sp>
      <p:sp>
        <p:nvSpPr>
          <p:cNvPr id="5" name="文本框 4"/>
          <p:cNvSpPr txBox="1"/>
          <p:nvPr/>
        </p:nvSpPr>
        <p:spPr>
          <a:xfrm>
            <a:off x="8763001" y="2368819"/>
            <a:ext cx="1257576" cy="669414"/>
          </a:xfrm>
          <a:prstGeom prst="rect">
            <a:avLst/>
          </a:prstGeom>
          <a:noFill/>
        </p:spPr>
        <p:txBody>
          <a:bodyPr wrap="square" rtlCol="0">
            <a:spAutoFit/>
          </a:bodyPr>
          <a:lstStyle/>
          <a:p>
            <a:pPr marR="0" lvl="0" algn="ctr" defTabSz="914400" rtl="0" eaLnBrk="0" fontAlgn="base" latinLnBrk="0" hangingPunct="0">
              <a:lnSpc>
                <a:spcPct val="150000"/>
              </a:lnSpc>
              <a:spcBef>
                <a:spcPct val="0"/>
              </a:spcBef>
              <a:spcAft>
                <a:spcPct val="0"/>
              </a:spcAft>
              <a:buClrTx/>
              <a:buSzTx/>
              <a:defRPr/>
            </a:pPr>
            <a:r>
              <a:rPr kumimoji="0" lang="zh-CN" altLang="en-US" sz="2500" i="0" u="none" strike="noStrike" kern="1200" cap="none" spc="0" normalizeH="0" baseline="0" noProof="0" dirty="0" smtClean="0">
                <a:ln>
                  <a:noFill/>
                </a:ln>
                <a:effectLst/>
                <a:uLnTx/>
                <a:uFillTx/>
                <a:latin typeface="微软雅黑"/>
                <a:ea typeface="微软雅黑"/>
                <a:cs typeface="+mn-cs"/>
              </a:rPr>
              <a:t>查文档</a:t>
            </a:r>
            <a:endParaRPr kumimoji="0" lang="en-US" altLang="zh-CN" sz="2500" i="0" u="none" strike="noStrike" kern="1200" cap="none" spc="0" normalizeH="0" baseline="0" noProof="0" dirty="0" smtClean="0">
              <a:ln>
                <a:noFill/>
              </a:ln>
              <a:effectLst/>
              <a:uLnTx/>
              <a:uFillTx/>
              <a:latin typeface="微软雅黑"/>
              <a:ea typeface="微软雅黑"/>
              <a:cs typeface="+mn-cs"/>
            </a:endParaRPr>
          </a:p>
        </p:txBody>
      </p:sp>
      <p:sp>
        <p:nvSpPr>
          <p:cNvPr id="6" name="文本框 5"/>
          <p:cNvSpPr txBox="1"/>
          <p:nvPr/>
        </p:nvSpPr>
        <p:spPr>
          <a:xfrm>
            <a:off x="8619462" y="3400928"/>
            <a:ext cx="1544654" cy="601447"/>
          </a:xfrm>
          <a:prstGeom prst="rect">
            <a:avLst/>
          </a:prstGeom>
          <a:noFill/>
        </p:spPr>
        <p:txBody>
          <a:bodyPr wrap="square" rtlCol="0">
            <a:spAutoFit/>
          </a:bodyPr>
          <a:lstStyle/>
          <a:p>
            <a:pPr marR="0" lvl="0" algn="ctr" defTabSz="914400" rtl="0" eaLnBrk="0" fontAlgn="base" latinLnBrk="0" hangingPunct="0">
              <a:lnSpc>
                <a:spcPct val="150000"/>
              </a:lnSpc>
              <a:spcBef>
                <a:spcPct val="0"/>
              </a:spcBef>
              <a:spcAft>
                <a:spcPct val="0"/>
              </a:spcAft>
              <a:buClrTx/>
              <a:buSzTx/>
              <a:defRPr/>
            </a:pPr>
            <a:r>
              <a:rPr lang="zh-CN" altLang="en-US" sz="2500" dirty="0" smtClean="0">
                <a:latin typeface="微软雅黑"/>
                <a:ea typeface="微软雅黑"/>
              </a:rPr>
              <a:t>自助配置</a:t>
            </a:r>
            <a:endParaRPr kumimoji="0" lang="en-US" altLang="zh-CN" sz="2500" i="0" u="none" strike="noStrike" kern="1200" cap="none" spc="0" normalizeH="0" baseline="0" noProof="0" dirty="0" smtClean="0">
              <a:ln>
                <a:noFill/>
              </a:ln>
              <a:effectLst/>
              <a:uLnTx/>
              <a:uFillTx/>
              <a:latin typeface="微软雅黑"/>
              <a:ea typeface="微软雅黑"/>
              <a:cs typeface="+mn-cs"/>
            </a:endParaRPr>
          </a:p>
        </p:txBody>
      </p:sp>
      <p:sp>
        <p:nvSpPr>
          <p:cNvPr id="2" name="乘号 1"/>
          <p:cNvSpPr/>
          <p:nvPr/>
        </p:nvSpPr>
        <p:spPr bwMode="auto">
          <a:xfrm>
            <a:off x="9891519" y="2235764"/>
            <a:ext cx="999460" cy="999460"/>
          </a:xfrm>
          <a:prstGeom prst="mathMultiply">
            <a:avLst/>
          </a:prstGeom>
          <a:solidFill>
            <a:srgbClr val="D74A4A"/>
          </a:solidFill>
          <a:ln w="9525" cap="flat" cmpd="sng" algn="ctr">
            <a:solidFill>
              <a:srgbClr val="D74B4B"/>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Segoe UI" pitchFamily="34" charset="0"/>
              <a:ea typeface="微软雅黑" pitchFamily="34" charset="-122"/>
            </a:endParaRPr>
          </a:p>
        </p:txBody>
      </p:sp>
      <p:sp>
        <p:nvSpPr>
          <p:cNvPr id="8" name="乘号 7"/>
          <p:cNvSpPr/>
          <p:nvPr/>
        </p:nvSpPr>
        <p:spPr bwMode="auto">
          <a:xfrm>
            <a:off x="10020577" y="3254291"/>
            <a:ext cx="999460" cy="999460"/>
          </a:xfrm>
          <a:prstGeom prst="mathMultiply">
            <a:avLst/>
          </a:prstGeom>
          <a:solidFill>
            <a:srgbClr val="D74A4A"/>
          </a:solidFill>
          <a:ln w="9525" cap="flat" cmpd="sng" algn="ctr">
            <a:solidFill>
              <a:srgbClr val="D74B4B"/>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Segoe UI" pitchFamily="34" charset="0"/>
              <a:ea typeface="微软雅黑" pitchFamily="34" charset="-122"/>
            </a:endParaRPr>
          </a:p>
        </p:txBody>
      </p:sp>
      <p:sp>
        <p:nvSpPr>
          <p:cNvPr id="10"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3.</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快速配置</a:t>
            </a:r>
            <a:endParaRPr lang="zh-CN" altLang="en-US" sz="3000"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2540000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838200" y="1908618"/>
            <a:ext cx="11149399" cy="2015936"/>
          </a:xfrm>
          <a:prstGeom prst="rect">
            <a:avLst/>
          </a:prstGeom>
        </p:spPr>
        <p:txBody>
          <a:bodyPr wrap="square">
            <a:spAutoFit/>
          </a:bodyPr>
          <a:lstStyle/>
          <a:p>
            <a:pPr marL="342900" lvl="0" indent="-342900">
              <a:buFont typeface="Arial" pitchFamily="34" charset="0"/>
              <a:buChar char="•"/>
              <a:defRPr/>
            </a:pPr>
            <a:r>
              <a:rPr lang="zh-CN" altLang="en-US" sz="2500" dirty="0" smtClean="0">
                <a:latin typeface="微软雅黑"/>
                <a:ea typeface="微软雅黑"/>
              </a:rPr>
              <a:t>优化初始</a:t>
            </a:r>
            <a:r>
              <a:rPr lang="en-US" altLang="zh-CN" sz="2500" dirty="0" err="1" smtClean="0">
                <a:latin typeface="微软雅黑"/>
                <a:ea typeface="微软雅黑"/>
              </a:rPr>
              <a:t>node_modules</a:t>
            </a:r>
            <a:r>
              <a:rPr lang="zh-CN" altLang="en-US" sz="2500" dirty="0" smtClean="0">
                <a:latin typeface="微软雅黑"/>
                <a:ea typeface="微软雅黑"/>
              </a:rPr>
              <a:t>包</a:t>
            </a:r>
            <a:endParaRPr lang="en-US" altLang="zh-CN" sz="2500" dirty="0" smtClean="0">
              <a:latin typeface="微软雅黑"/>
              <a:ea typeface="微软雅黑"/>
            </a:endParaRPr>
          </a:p>
          <a:p>
            <a:pPr marL="342900" lvl="0" indent="-342900">
              <a:buFont typeface="Arial" pitchFamily="34" charset="0"/>
              <a:buChar char="•"/>
              <a:defRPr/>
            </a:pPr>
            <a:endParaRPr lang="en-US" altLang="zh-CN" sz="2500" dirty="0" smtClean="0">
              <a:latin typeface="微软雅黑"/>
              <a:ea typeface="微软雅黑"/>
            </a:endParaRPr>
          </a:p>
          <a:p>
            <a:pPr lvl="0">
              <a:defRPr/>
            </a:pPr>
            <a:r>
              <a:rPr lang="zh-CN" altLang="en-US" sz="2500" dirty="0" smtClean="0">
                <a:latin typeface="微软雅黑"/>
                <a:ea typeface="微软雅黑"/>
              </a:rPr>
              <a:t>分拆依赖</a:t>
            </a:r>
            <a:endParaRPr lang="en-US" altLang="zh-CN" sz="2500" dirty="0">
              <a:latin typeface="微软雅黑"/>
              <a:ea typeface="微软雅黑"/>
            </a:endParaRPr>
          </a:p>
          <a:p>
            <a:pPr marL="457200" lvl="0" indent="-457200">
              <a:buAutoNum type="arabicPeriod"/>
              <a:defRPr/>
            </a:pPr>
            <a:r>
              <a:rPr lang="en-US" altLang="zh-CN" sz="2500" dirty="0" smtClean="0">
                <a:latin typeface="微软雅黑"/>
                <a:ea typeface="微软雅黑"/>
              </a:rPr>
              <a:t>Feature </a:t>
            </a:r>
            <a:r>
              <a:rPr lang="zh-CN" altLang="en-US" sz="2500" dirty="0" smtClean="0">
                <a:latin typeface="微软雅黑"/>
                <a:ea typeface="微软雅黑"/>
              </a:rPr>
              <a:t>特性依赖</a:t>
            </a:r>
            <a:endParaRPr lang="en-US" altLang="zh-CN" sz="2500" dirty="0" smtClean="0">
              <a:latin typeface="微软雅黑"/>
              <a:ea typeface="微软雅黑"/>
            </a:endParaRPr>
          </a:p>
          <a:p>
            <a:pPr marL="457200" lvl="0" indent="-457200">
              <a:buAutoNum type="arabicPeriod"/>
              <a:defRPr/>
            </a:pPr>
            <a:r>
              <a:rPr lang="en-US" altLang="zh-CN" sz="2500" dirty="0" smtClean="0">
                <a:latin typeface="微软雅黑"/>
                <a:ea typeface="微软雅黑"/>
              </a:rPr>
              <a:t>Template </a:t>
            </a:r>
            <a:r>
              <a:rPr lang="zh-CN" altLang="en-US" sz="2500" dirty="0" smtClean="0">
                <a:latin typeface="微软雅黑"/>
                <a:ea typeface="微软雅黑"/>
              </a:rPr>
              <a:t>模板依赖</a:t>
            </a:r>
            <a:endParaRPr lang="zh-CN" altLang="en-US" sz="2500" dirty="0">
              <a:latin typeface="微软雅黑"/>
              <a:ea typeface="微软雅黑"/>
            </a:endParaRPr>
          </a:p>
        </p:txBody>
      </p:sp>
      <p:sp>
        <p:nvSpPr>
          <p:cNvPr id="8" name="矩形 1"/>
          <p:cNvSpPr/>
          <p:nvPr/>
        </p:nvSpPr>
        <p:spPr>
          <a:xfrm>
            <a:off x="3046390" y="4558944"/>
            <a:ext cx="1831736" cy="477054"/>
          </a:xfrm>
          <a:prstGeom prst="rect">
            <a:avLst/>
          </a:prstGeom>
        </p:spPr>
        <p:txBody>
          <a:bodyPr wrap="square">
            <a:spAutoFit/>
          </a:bodyPr>
          <a:lstStyle/>
          <a:p>
            <a:pPr lvl="0" algn="ctr">
              <a:defRPr/>
            </a:pPr>
            <a:r>
              <a:rPr lang="en-US" altLang="zh-CN" sz="2500" dirty="0" smtClean="0">
                <a:latin typeface="微软雅黑"/>
                <a:ea typeface="微软雅黑"/>
              </a:rPr>
              <a:t>185.9MB</a:t>
            </a:r>
            <a:endParaRPr lang="zh-CN" altLang="en-US" sz="2500" dirty="0">
              <a:latin typeface="微软雅黑"/>
              <a:ea typeface="微软雅黑"/>
            </a:endParaRPr>
          </a:p>
        </p:txBody>
      </p:sp>
      <p:sp>
        <p:nvSpPr>
          <p:cNvPr id="9" name="矩形 1"/>
          <p:cNvSpPr/>
          <p:nvPr/>
        </p:nvSpPr>
        <p:spPr>
          <a:xfrm>
            <a:off x="7358089" y="4558944"/>
            <a:ext cx="1714385" cy="477054"/>
          </a:xfrm>
          <a:prstGeom prst="rect">
            <a:avLst/>
          </a:prstGeom>
        </p:spPr>
        <p:txBody>
          <a:bodyPr wrap="square">
            <a:spAutoFit/>
          </a:bodyPr>
          <a:lstStyle/>
          <a:p>
            <a:pPr lvl="0" algn="ctr">
              <a:defRPr/>
            </a:pPr>
            <a:r>
              <a:rPr lang="en-US" altLang="zh-CN" sz="2500" b="1" dirty="0" smtClean="0">
                <a:solidFill>
                  <a:srgbClr val="D74B4B"/>
                </a:solidFill>
                <a:latin typeface="微软雅黑"/>
                <a:ea typeface="微软雅黑"/>
              </a:rPr>
              <a:t>125.5MB</a:t>
            </a:r>
            <a:endParaRPr lang="zh-CN" altLang="en-US" sz="2500" b="1" dirty="0">
              <a:solidFill>
                <a:srgbClr val="D74B4B"/>
              </a:solidFill>
              <a:latin typeface="微软雅黑"/>
              <a:ea typeface="微软雅黑"/>
            </a:endParaRPr>
          </a:p>
        </p:txBody>
      </p:sp>
      <p:cxnSp>
        <p:nvCxnSpPr>
          <p:cNvPr id="4" name="直接箭头连接符 3"/>
          <p:cNvCxnSpPr>
            <a:stCxn id="8" idx="3"/>
            <a:endCxn id="9" idx="1"/>
          </p:cNvCxnSpPr>
          <p:nvPr/>
        </p:nvCxnSpPr>
        <p:spPr bwMode="auto">
          <a:xfrm>
            <a:off x="4878126" y="4797471"/>
            <a:ext cx="2479963" cy="0"/>
          </a:xfrm>
          <a:prstGeom prst="straightConnector1">
            <a:avLst/>
          </a:prstGeom>
          <a:solidFill>
            <a:schemeClr val="accent1"/>
          </a:solidFill>
          <a:ln w="38100" cap="flat" cmpd="sng" algn="ctr">
            <a:solidFill>
              <a:srgbClr val="D74B4B"/>
            </a:solidFill>
            <a:prstDash val="solid"/>
            <a:round/>
            <a:headEnd type="none" w="med" len="med"/>
            <a:tailEnd type="triangle"/>
          </a:ln>
        </p:spPr>
      </p:cxnSp>
      <p:sp>
        <p:nvSpPr>
          <p:cNvPr id="10" name="矩形 1"/>
          <p:cNvSpPr/>
          <p:nvPr/>
        </p:nvSpPr>
        <p:spPr>
          <a:xfrm>
            <a:off x="5202239" y="4081890"/>
            <a:ext cx="1831736" cy="477054"/>
          </a:xfrm>
          <a:prstGeom prst="rect">
            <a:avLst/>
          </a:prstGeom>
        </p:spPr>
        <p:txBody>
          <a:bodyPr wrap="square">
            <a:spAutoFit/>
          </a:bodyPr>
          <a:lstStyle/>
          <a:p>
            <a:pPr lvl="0" algn="ctr">
              <a:defRPr/>
            </a:pPr>
            <a:r>
              <a:rPr lang="en-US" altLang="zh-CN" sz="2500" b="1" dirty="0" smtClean="0">
                <a:solidFill>
                  <a:srgbClr val="D74B4B"/>
                </a:solidFill>
                <a:latin typeface="微软雅黑"/>
                <a:ea typeface="微软雅黑"/>
              </a:rPr>
              <a:t>56%</a:t>
            </a:r>
            <a:endParaRPr lang="zh-CN" altLang="en-US" sz="2500" b="1" dirty="0">
              <a:solidFill>
                <a:srgbClr val="D74B4B"/>
              </a:solidFill>
              <a:latin typeface="微软雅黑"/>
              <a:ea typeface="微软雅黑"/>
            </a:endParaRPr>
          </a:p>
        </p:txBody>
      </p:sp>
      <p:sp>
        <p:nvSpPr>
          <p:cNvPr id="12"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3.</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快速配置</a:t>
            </a:r>
            <a:endParaRPr lang="zh-CN" altLang="en-US" sz="3000" dirty="0">
              <a:latin typeface="微软雅黑" panose="020B0503020204020204" pitchFamily="34" charset="-122"/>
              <a:ea typeface="微软雅黑" panose="020B0503020204020204" pitchFamily="34" charset="-122"/>
            </a:endParaRPr>
          </a:p>
        </p:txBody>
      </p:sp>
      <p:pic>
        <p:nvPicPr>
          <p:cNvPr id="13" name="Picture 12">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841857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收获到什么</a:t>
            </a:r>
            <a:endParaRPr lang="zh-CN" altLang="en-US" dirty="0">
              <a:latin typeface="微软雅黑" panose="020B0503020204020204" pitchFamily="34" charset="-122"/>
              <a:ea typeface="微软雅黑" panose="020B0503020204020204" pitchFamily="34" charset="-122"/>
            </a:endParaRPr>
          </a:p>
        </p:txBody>
      </p:sp>
      <p:sp>
        <p:nvSpPr>
          <p:cNvPr id="4" name="Rectangle 3"/>
          <p:cNvSpPr/>
          <p:nvPr/>
        </p:nvSpPr>
        <p:spPr>
          <a:xfrm>
            <a:off x="628650" y="2624051"/>
            <a:ext cx="6096000" cy="769441"/>
          </a:xfrm>
          <a:prstGeom prst="rect">
            <a:avLst/>
          </a:prstGeom>
        </p:spPr>
        <p:txBody>
          <a:bodyPr>
            <a:spAutoFit/>
          </a:bodyPr>
          <a:lstStyle/>
          <a:p>
            <a:pPr marL="342900" indent="-342900">
              <a:buFont typeface="Arial" charset="0"/>
              <a:buChar char="•"/>
            </a:pPr>
            <a:r>
              <a:rPr lang="zh-CN" altLang="en-US" sz="2200" dirty="0">
                <a:latin typeface="微软雅黑" panose="020B0503020204020204" pitchFamily="34" charset="-122"/>
                <a:ea typeface="微软雅黑" panose="020B0503020204020204" pitchFamily="34" charset="-122"/>
              </a:rPr>
              <a:t>对初学者：了解到整个前端开发流程</a:t>
            </a:r>
            <a:endParaRPr lang="en-US" altLang="zh-CN" sz="2200" dirty="0">
              <a:latin typeface="微软雅黑" panose="020B0503020204020204" pitchFamily="34" charset="-122"/>
              <a:ea typeface="微软雅黑" panose="020B0503020204020204" pitchFamily="34" charset="-122"/>
            </a:endParaRPr>
          </a:p>
          <a:p>
            <a:pPr marL="342900" indent="-342900">
              <a:buFont typeface="Arial" charset="0"/>
              <a:buChar char="•"/>
            </a:pPr>
            <a:r>
              <a:rPr lang="zh-CN" altLang="en-US" sz="2200" dirty="0">
                <a:latin typeface="微软雅黑" panose="020B0503020204020204" pitchFamily="34" charset="-122"/>
                <a:ea typeface="微软雅黑" panose="020B0503020204020204" pitchFamily="34" charset="-122"/>
              </a:rPr>
              <a:t>对进阶者：了解如何设计前端开发的体系</a:t>
            </a:r>
            <a:endParaRPr lang="en-US" altLang="zh-CN" sz="2200" dirty="0">
              <a:latin typeface="微软雅黑" panose="020B0503020204020204" pitchFamily="34" charset="-122"/>
              <a:ea typeface="微软雅黑" panose="020B0503020204020204" pitchFamily="34" charset="-122"/>
            </a:endParaRPr>
          </a:p>
        </p:txBody>
      </p:sp>
      <p:sp>
        <p:nvSpPr>
          <p:cNvPr id="5" name="Rectangle 4"/>
          <p:cNvSpPr/>
          <p:nvPr/>
        </p:nvSpPr>
        <p:spPr>
          <a:xfrm>
            <a:off x="628650" y="1329977"/>
            <a:ext cx="6096000" cy="769441"/>
          </a:xfrm>
          <a:prstGeom prst="rect">
            <a:avLst/>
          </a:prstGeom>
        </p:spPr>
        <p:txBody>
          <a:bodyPr>
            <a:spAutoFit/>
          </a:bodyPr>
          <a:lstStyle/>
          <a:p>
            <a:pPr marL="342900" indent="-342900">
              <a:buFont typeface="Arial" charset="0"/>
              <a:buChar char="•"/>
            </a:pPr>
            <a:r>
              <a:rPr lang="zh-CN" altLang="en-US" sz="2200" dirty="0">
                <a:latin typeface="微软雅黑" panose="020B0503020204020204" pitchFamily="34" charset="-122"/>
                <a:ea typeface="微软雅黑" panose="020B0503020204020204" pitchFamily="34" charset="-122"/>
              </a:rPr>
              <a:t>前端开发关注哪些目标</a:t>
            </a:r>
            <a:endParaRPr lang="en-US" altLang="zh-CN" sz="2200" dirty="0">
              <a:latin typeface="微软雅黑" panose="020B0503020204020204" pitchFamily="34" charset="-122"/>
              <a:ea typeface="微软雅黑" panose="020B0503020204020204" pitchFamily="34" charset="-122"/>
            </a:endParaRPr>
          </a:p>
          <a:p>
            <a:pPr marL="342900" indent="-342900">
              <a:buFont typeface="Arial" charset="0"/>
              <a:buChar char="•"/>
            </a:pPr>
            <a:r>
              <a:rPr lang="zh-CN" altLang="en-US" sz="2200" dirty="0">
                <a:latin typeface="微软雅黑" panose="020B0503020204020204" pitchFamily="34" charset="-122"/>
                <a:ea typeface="微软雅黑" panose="020B0503020204020204" pitchFamily="34" charset="-122"/>
              </a:rPr>
              <a:t>如何利用前端开发体系完成这些目标</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55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28650" y="1180861"/>
            <a:ext cx="4812000" cy="4708981"/>
          </a:xfrm>
          <a:prstGeom prst="rect">
            <a:avLst/>
          </a:prstGeom>
        </p:spPr>
        <p:txBody>
          <a:bodyPr wrap="square">
            <a:spAutoFit/>
          </a:bodyPr>
          <a:lstStyle/>
          <a:p>
            <a:pPr marL="342900" lvl="0" indent="-342900">
              <a:lnSpc>
                <a:spcPct val="150000"/>
              </a:lnSpc>
              <a:buFont typeface="Arial" charset="0"/>
              <a:buChar char="•"/>
              <a:defRPr/>
            </a:pPr>
            <a:r>
              <a:rPr lang="zh-CN" altLang="en-US" sz="2500" dirty="0" smtClean="0">
                <a:latin typeface="微软雅黑"/>
                <a:ea typeface="微软雅黑"/>
              </a:rPr>
              <a:t>优化性能</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 </a:t>
            </a:r>
            <a:r>
              <a:rPr lang="zh-CN" altLang="en-US" sz="2500" dirty="0" smtClean="0">
                <a:latin typeface="微软雅黑"/>
                <a:ea typeface="微软雅黑"/>
              </a:rPr>
              <a:t>只构建要修改的页面</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 </a:t>
            </a:r>
            <a:r>
              <a:rPr lang="zh-CN" altLang="en-US" sz="2500" dirty="0" smtClean="0">
                <a:latin typeface="微软雅黑"/>
                <a:ea typeface="微软雅黑"/>
              </a:rPr>
              <a:t>并行构建</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a:t>
            </a:r>
            <a:r>
              <a:rPr lang="zh-CN" altLang="en-US" sz="2500" dirty="0" smtClean="0">
                <a:latin typeface="微软雅黑"/>
                <a:ea typeface="微软雅黑"/>
              </a:rPr>
              <a:t> 外链体积较大类库</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 </a:t>
            </a:r>
            <a:r>
              <a:rPr lang="zh-CN" altLang="en-US" sz="2500" dirty="0" smtClean="0">
                <a:latin typeface="微软雅黑"/>
                <a:ea typeface="微软雅黑"/>
              </a:rPr>
              <a:t>预编译稳定部份</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 </a:t>
            </a:r>
            <a:r>
              <a:rPr lang="zh-CN" altLang="en-US" sz="2500" dirty="0" smtClean="0">
                <a:latin typeface="微软雅黑"/>
                <a:ea typeface="微软雅黑"/>
              </a:rPr>
              <a:t>缓存</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a:t>
            </a:r>
            <a:r>
              <a:rPr lang="zh-CN" altLang="en-US" sz="2500" dirty="0" smtClean="0">
                <a:latin typeface="微软雅黑"/>
                <a:ea typeface="微软雅黑"/>
              </a:rPr>
              <a:t> 减少路径搜索时间</a:t>
            </a:r>
            <a:endParaRPr lang="en-US" altLang="zh-CN" sz="2500" dirty="0" smtClean="0">
              <a:latin typeface="微软雅黑"/>
              <a:ea typeface="微软雅黑"/>
            </a:endParaRPr>
          </a:p>
          <a:p>
            <a:pPr lvl="0">
              <a:lnSpc>
                <a:spcPct val="150000"/>
              </a:lnSpc>
              <a:defRPr/>
            </a:pPr>
            <a:r>
              <a:rPr lang="en-US" altLang="zh-CN" sz="2500" dirty="0" smtClean="0">
                <a:latin typeface="微软雅黑"/>
                <a:ea typeface="微软雅黑"/>
              </a:rPr>
              <a:t>-</a:t>
            </a:r>
            <a:r>
              <a:rPr lang="zh-CN" altLang="en-US" sz="2500" dirty="0" smtClean="0">
                <a:latin typeface="微软雅黑"/>
                <a:ea typeface="微软雅黑"/>
              </a:rPr>
              <a:t> 摒弃</a:t>
            </a:r>
            <a:r>
              <a:rPr lang="en-US" altLang="zh-CN" sz="2500" dirty="0" err="1" smtClean="0">
                <a:latin typeface="微软雅黑"/>
                <a:ea typeface="微软雅黑"/>
              </a:rPr>
              <a:t>webpack</a:t>
            </a:r>
            <a:r>
              <a:rPr lang="en-US" altLang="zh-CN" sz="2500" dirty="0" smtClean="0">
                <a:latin typeface="微软雅黑"/>
                <a:ea typeface="微软雅黑"/>
              </a:rPr>
              <a:t>-stream</a:t>
            </a:r>
            <a:endParaRPr lang="zh-CN" altLang="en-US" sz="2500" dirty="0">
              <a:latin typeface="微软雅黑"/>
              <a:ea typeface="微软雅黑"/>
            </a:endParaRPr>
          </a:p>
        </p:txBody>
      </p:sp>
      <p:pic>
        <p:nvPicPr>
          <p:cNvPr id="8" name="图片 7"/>
          <p:cNvPicPr>
            <a:picLocks noChangeAspect="1"/>
          </p:cNvPicPr>
          <p:nvPr/>
        </p:nvPicPr>
        <p:blipFill>
          <a:blip r:embed="rId3"/>
          <a:stretch>
            <a:fillRect/>
          </a:stretch>
        </p:blipFill>
        <p:spPr>
          <a:xfrm>
            <a:off x="5804140" y="1180861"/>
            <a:ext cx="4980431" cy="3549486"/>
          </a:xfrm>
          <a:prstGeom prst="rect">
            <a:avLst/>
          </a:prstGeom>
        </p:spPr>
      </p:pic>
      <p:sp>
        <p:nvSpPr>
          <p:cNvPr id="5"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4.</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构建性能</a:t>
            </a:r>
            <a:endParaRPr lang="zh-CN" altLang="en-US" sz="30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xmlns="" id="{3B8C9934-676A-4EAA-B8C1-C69E83CC6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8088295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38200" y="2435668"/>
            <a:ext cx="6945599" cy="477054"/>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defRPr/>
            </a:pPr>
            <a:r>
              <a:rPr lang="en-US" altLang="zh-CN" sz="2500" dirty="0" smtClean="0">
                <a:latin typeface="微软雅黑"/>
                <a:ea typeface="微软雅黑"/>
              </a:rPr>
              <a:t>10</a:t>
            </a:r>
            <a:r>
              <a:rPr lang="zh-CN" altLang="en-US" sz="2500" dirty="0" smtClean="0">
                <a:latin typeface="微软雅黑"/>
                <a:ea typeface="微软雅黑"/>
              </a:rPr>
              <a:t>个大型</a:t>
            </a:r>
            <a:r>
              <a:rPr lang="en-US" altLang="zh-CN" sz="2500" dirty="0" smtClean="0">
                <a:latin typeface="微软雅黑"/>
                <a:ea typeface="微软雅黑"/>
              </a:rPr>
              <a:t>React</a:t>
            </a:r>
            <a:r>
              <a:rPr lang="zh-CN" altLang="en-US" sz="2500" dirty="0" smtClean="0">
                <a:solidFill>
                  <a:srgbClr val="000000"/>
                </a:solidFill>
                <a:latin typeface="微软雅黑"/>
                <a:ea typeface="微软雅黑"/>
              </a:rPr>
              <a:t>页面</a:t>
            </a:r>
            <a:r>
              <a:rPr lang="zh-CN" altLang="en-US" sz="2500" dirty="0" smtClean="0">
                <a:latin typeface="微软雅黑"/>
                <a:ea typeface="微软雅黑"/>
              </a:rPr>
              <a:t>，代码丑化 </a:t>
            </a:r>
            <a:r>
              <a:rPr lang="en-US" altLang="zh-CN" sz="2500" dirty="0" smtClean="0">
                <a:latin typeface="微软雅黑"/>
                <a:ea typeface="微软雅黑"/>
              </a:rPr>
              <a:t>66</a:t>
            </a:r>
            <a:r>
              <a:rPr lang="zh-CN" altLang="en-US" sz="2500" dirty="0" smtClean="0">
                <a:latin typeface="微软雅黑"/>
                <a:ea typeface="微软雅黑"/>
              </a:rPr>
              <a:t>秒 </a:t>
            </a:r>
            <a:r>
              <a:rPr lang="en-US" altLang="zh-CN" sz="2500" dirty="0" smtClean="0">
                <a:latin typeface="微软雅黑"/>
                <a:ea typeface="微软雅黑"/>
              </a:rPr>
              <a:t>=&gt; 20</a:t>
            </a:r>
            <a:r>
              <a:rPr lang="zh-CN" altLang="en-US" sz="2500" dirty="0" smtClean="0">
                <a:latin typeface="微软雅黑"/>
                <a:ea typeface="微软雅黑"/>
              </a:rPr>
              <a:t>秒</a:t>
            </a:r>
            <a:endParaRPr kumimoji="0" lang="en-US" altLang="zh-CN" sz="2500" i="0" u="none" strike="noStrike" kern="1200" cap="none" spc="0" normalizeH="0" baseline="0" noProof="0" dirty="0" smtClean="0">
              <a:ln>
                <a:noFill/>
              </a:ln>
              <a:effectLst/>
              <a:uLnTx/>
              <a:uFillTx/>
              <a:latin typeface="微软雅黑"/>
              <a:ea typeface="微软雅黑"/>
              <a:cs typeface="+mn-cs"/>
            </a:endParaRPr>
          </a:p>
        </p:txBody>
      </p:sp>
      <p:sp>
        <p:nvSpPr>
          <p:cNvPr id="13" name="文本框 12"/>
          <p:cNvSpPr txBox="1"/>
          <p:nvPr/>
        </p:nvSpPr>
        <p:spPr>
          <a:xfrm>
            <a:off x="8298605" y="2243308"/>
            <a:ext cx="2881424" cy="861774"/>
          </a:xfrm>
          <a:prstGeom prst="rect">
            <a:avLst/>
          </a:prstGeom>
          <a:noFill/>
        </p:spPr>
        <p:txBody>
          <a:bodyPr wrap="square" rtlCol="0">
            <a:spAutoFit/>
          </a:bodyPr>
          <a:lstStyle/>
          <a:p>
            <a:pPr marR="0" lvl="0" algn="ctr" defTabSz="914400" rtl="0" eaLnBrk="0" fontAlgn="base" latinLnBrk="0" hangingPunct="0">
              <a:lnSpc>
                <a:spcPct val="100000"/>
              </a:lnSpc>
              <a:spcBef>
                <a:spcPct val="0"/>
              </a:spcBef>
              <a:spcAft>
                <a:spcPct val="0"/>
              </a:spcAft>
              <a:buClrTx/>
              <a:buSzTx/>
              <a:defRPr/>
            </a:pPr>
            <a:r>
              <a:rPr lang="zh-CN" altLang="en-US" sz="2500" b="1" dirty="0" smtClean="0">
                <a:solidFill>
                  <a:srgbClr val="D74B4B"/>
                </a:solidFill>
                <a:latin typeface="微软雅黑"/>
                <a:ea typeface="微软雅黑"/>
              </a:rPr>
              <a:t>生产环境全量构建</a:t>
            </a:r>
            <a:endParaRPr lang="en-US" altLang="zh-CN" sz="2500" b="1" dirty="0" smtClean="0">
              <a:solidFill>
                <a:srgbClr val="D74B4B"/>
              </a:solidFill>
              <a:latin typeface="微软雅黑"/>
              <a:ea typeface="微软雅黑"/>
            </a:endParaRPr>
          </a:p>
          <a:p>
            <a:pPr marR="0" lvl="0" algn="ctr" defTabSz="914400" rtl="0" eaLnBrk="0" fontAlgn="base" latinLnBrk="0" hangingPunct="0">
              <a:lnSpc>
                <a:spcPct val="100000"/>
              </a:lnSpc>
              <a:spcBef>
                <a:spcPct val="0"/>
              </a:spcBef>
              <a:spcAft>
                <a:spcPct val="0"/>
              </a:spcAft>
              <a:buClrTx/>
              <a:buSzTx/>
              <a:defRPr/>
            </a:pPr>
            <a:r>
              <a:rPr lang="en-US" altLang="zh-CN" sz="2500" b="1" dirty="0" smtClean="0">
                <a:solidFill>
                  <a:srgbClr val="D74B4B"/>
                </a:solidFill>
                <a:latin typeface="微软雅黑"/>
                <a:ea typeface="微软雅黑"/>
              </a:rPr>
              <a:t>30% - 40%</a:t>
            </a:r>
            <a:r>
              <a:rPr lang="zh-CN" altLang="en-US" sz="2500" b="1" dirty="0" smtClean="0">
                <a:solidFill>
                  <a:srgbClr val="D74B4B"/>
                </a:solidFill>
                <a:latin typeface="微软雅黑"/>
                <a:ea typeface="微软雅黑"/>
              </a:rPr>
              <a:t>提升</a:t>
            </a:r>
            <a:endParaRPr lang="en-US" altLang="zh-CN" sz="2500" b="1" dirty="0" smtClean="0">
              <a:solidFill>
                <a:srgbClr val="D74B4B"/>
              </a:solidFill>
              <a:latin typeface="微软雅黑"/>
              <a:ea typeface="微软雅黑"/>
            </a:endParaRPr>
          </a:p>
        </p:txBody>
      </p:sp>
      <p:sp>
        <p:nvSpPr>
          <p:cNvPr id="9" name="文本框 11"/>
          <p:cNvSpPr txBox="1"/>
          <p:nvPr/>
        </p:nvSpPr>
        <p:spPr>
          <a:xfrm>
            <a:off x="838200" y="4089996"/>
            <a:ext cx="5624800" cy="477054"/>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defRPr/>
            </a:pPr>
            <a:r>
              <a:rPr lang="en-US" altLang="zh-CN" sz="2500" dirty="0" smtClean="0">
                <a:latin typeface="微软雅黑"/>
                <a:ea typeface="微软雅黑"/>
              </a:rPr>
              <a:t>10</a:t>
            </a:r>
            <a:r>
              <a:rPr lang="zh-CN" altLang="en-US" sz="2500" dirty="0" smtClean="0">
                <a:latin typeface="微软雅黑"/>
                <a:ea typeface="微软雅黑"/>
              </a:rPr>
              <a:t>个大型</a:t>
            </a:r>
            <a:r>
              <a:rPr lang="en-US" altLang="zh-CN" sz="2500" dirty="0" smtClean="0">
                <a:latin typeface="微软雅黑"/>
                <a:ea typeface="微软雅黑"/>
              </a:rPr>
              <a:t>React</a:t>
            </a:r>
            <a:r>
              <a:rPr lang="zh-CN" altLang="en-US" sz="2500" dirty="0" smtClean="0">
                <a:latin typeface="微软雅黑"/>
                <a:ea typeface="微软雅黑"/>
              </a:rPr>
              <a:t>页面</a:t>
            </a:r>
            <a:r>
              <a:rPr lang="zh-CN" altLang="en-US" sz="2500" dirty="0">
                <a:latin typeface="微软雅黑"/>
                <a:ea typeface="微软雅黑"/>
              </a:rPr>
              <a:t> ，</a:t>
            </a:r>
            <a:r>
              <a:rPr lang="en-US" altLang="zh-CN" sz="2500" dirty="0" smtClean="0">
                <a:latin typeface="微软雅黑"/>
                <a:ea typeface="微软雅黑"/>
              </a:rPr>
              <a:t>5</a:t>
            </a:r>
            <a:r>
              <a:rPr lang="zh-CN" altLang="en-US" sz="2500" dirty="0" smtClean="0">
                <a:latin typeface="微软雅黑"/>
                <a:ea typeface="微软雅黑"/>
              </a:rPr>
              <a:t>秒 </a:t>
            </a:r>
            <a:r>
              <a:rPr lang="en-US" altLang="zh-CN" sz="2500" dirty="0" smtClean="0">
                <a:latin typeface="微软雅黑"/>
                <a:ea typeface="微软雅黑"/>
              </a:rPr>
              <a:t>=&gt;</a:t>
            </a:r>
            <a:r>
              <a:rPr lang="zh-CN" altLang="en-US" sz="2500" dirty="0" smtClean="0">
                <a:latin typeface="微软雅黑"/>
                <a:ea typeface="微软雅黑"/>
              </a:rPr>
              <a:t> </a:t>
            </a:r>
            <a:r>
              <a:rPr lang="en-US" altLang="zh-CN" sz="2500" dirty="0" smtClean="0">
                <a:latin typeface="微软雅黑"/>
                <a:ea typeface="微软雅黑"/>
              </a:rPr>
              <a:t>0.4</a:t>
            </a:r>
            <a:r>
              <a:rPr lang="zh-CN" altLang="en-US" sz="2500" dirty="0" smtClean="0">
                <a:latin typeface="微软雅黑"/>
                <a:ea typeface="微软雅黑"/>
              </a:rPr>
              <a:t>秒</a:t>
            </a:r>
            <a:endParaRPr kumimoji="0" lang="en-US" altLang="zh-CN" sz="2500" i="0" u="none" strike="noStrike" kern="1200" cap="none" spc="0" normalizeH="0" baseline="0" noProof="0" dirty="0" smtClean="0">
              <a:ln>
                <a:noFill/>
              </a:ln>
              <a:effectLst/>
              <a:uLnTx/>
              <a:uFillTx/>
              <a:latin typeface="微软雅黑"/>
              <a:ea typeface="微软雅黑"/>
              <a:cs typeface="+mn-cs"/>
            </a:endParaRPr>
          </a:p>
        </p:txBody>
      </p:sp>
      <p:sp>
        <p:nvSpPr>
          <p:cNvPr id="15" name="文本框 12"/>
          <p:cNvSpPr txBox="1"/>
          <p:nvPr/>
        </p:nvSpPr>
        <p:spPr>
          <a:xfrm>
            <a:off x="8298605" y="3897636"/>
            <a:ext cx="2881424" cy="861774"/>
          </a:xfrm>
          <a:prstGeom prst="rect">
            <a:avLst/>
          </a:prstGeom>
          <a:noFill/>
        </p:spPr>
        <p:txBody>
          <a:bodyPr wrap="square" rtlCol="0">
            <a:spAutoFit/>
          </a:bodyPr>
          <a:lstStyle/>
          <a:p>
            <a:pPr marR="0" lvl="0" algn="ctr" defTabSz="914400" rtl="0" eaLnBrk="0" fontAlgn="base" latinLnBrk="0" hangingPunct="0">
              <a:lnSpc>
                <a:spcPct val="100000"/>
              </a:lnSpc>
              <a:spcBef>
                <a:spcPct val="0"/>
              </a:spcBef>
              <a:spcAft>
                <a:spcPct val="0"/>
              </a:spcAft>
              <a:buClrTx/>
              <a:buSzTx/>
              <a:defRPr/>
            </a:pPr>
            <a:r>
              <a:rPr lang="zh-CN" altLang="en-US" sz="2500" b="1" dirty="0" smtClean="0">
                <a:solidFill>
                  <a:srgbClr val="D74B4B"/>
                </a:solidFill>
                <a:latin typeface="微软雅黑"/>
                <a:ea typeface="微软雅黑"/>
              </a:rPr>
              <a:t>开发环境增量构建</a:t>
            </a:r>
            <a:endParaRPr lang="en-US" altLang="zh-CN" sz="2500" b="1" dirty="0" smtClean="0">
              <a:solidFill>
                <a:srgbClr val="D74B4B"/>
              </a:solidFill>
              <a:latin typeface="微软雅黑"/>
              <a:ea typeface="微软雅黑"/>
            </a:endParaRPr>
          </a:p>
          <a:p>
            <a:pPr marR="0" lvl="0" algn="ctr" defTabSz="914400" rtl="0" eaLnBrk="0" fontAlgn="base" latinLnBrk="0" hangingPunct="0">
              <a:lnSpc>
                <a:spcPct val="100000"/>
              </a:lnSpc>
              <a:spcBef>
                <a:spcPct val="0"/>
              </a:spcBef>
              <a:spcAft>
                <a:spcPct val="0"/>
              </a:spcAft>
              <a:buClrTx/>
              <a:buSzTx/>
              <a:defRPr/>
            </a:pPr>
            <a:r>
              <a:rPr lang="en-US" altLang="zh-CN" sz="2500" b="1" dirty="0" smtClean="0">
                <a:solidFill>
                  <a:srgbClr val="D74B4B"/>
                </a:solidFill>
                <a:latin typeface="微软雅黑"/>
                <a:ea typeface="微软雅黑"/>
              </a:rPr>
              <a:t>90%</a:t>
            </a:r>
            <a:r>
              <a:rPr lang="zh-CN" altLang="en-US" sz="2500" b="1" dirty="0" smtClean="0">
                <a:solidFill>
                  <a:srgbClr val="D74B4B"/>
                </a:solidFill>
                <a:latin typeface="微软雅黑"/>
                <a:ea typeface="微软雅黑"/>
              </a:rPr>
              <a:t>以提升</a:t>
            </a:r>
            <a:endParaRPr lang="en-US" altLang="zh-CN" sz="2500" b="1" dirty="0" smtClean="0">
              <a:solidFill>
                <a:srgbClr val="D74B4B"/>
              </a:solidFill>
              <a:latin typeface="微软雅黑"/>
              <a:ea typeface="微软雅黑"/>
            </a:endParaRPr>
          </a:p>
        </p:txBody>
      </p:sp>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4.</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构建性能</a:t>
            </a:r>
            <a:endParaRPr lang="zh-CN" altLang="en-US" sz="3000"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996684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1"/>
          <p:cNvSpPr txBox="1"/>
          <p:nvPr/>
        </p:nvSpPr>
        <p:spPr>
          <a:xfrm>
            <a:off x="635377" y="1463170"/>
            <a:ext cx="10755191" cy="610808"/>
          </a:xfrm>
          <a:prstGeom prst="rect">
            <a:avLst/>
          </a:prstGeom>
          <a:noFill/>
        </p:spPr>
        <p:txBody>
          <a:bodyPr wrap="square" rtlCol="0">
            <a:spAutoFit/>
          </a:bodyPr>
          <a:lstStyle/>
          <a:p>
            <a:pPr marL="342900" lvl="0" indent="-342900" defTabSz="914400" eaLnBrk="0" fontAlgn="base" hangingPunct="0">
              <a:lnSpc>
                <a:spcPct val="150000"/>
              </a:lnSpc>
              <a:spcBef>
                <a:spcPct val="0"/>
              </a:spcBef>
              <a:spcAft>
                <a:spcPct val="0"/>
              </a:spcAft>
              <a:buFont typeface="Arial" panose="020B0604020202020204" pitchFamily="34" charset="0"/>
              <a:buChar char="•"/>
              <a:defRPr/>
            </a:pPr>
            <a:r>
              <a:rPr lang="zh-CN" altLang="en-US" sz="2500" dirty="0">
                <a:solidFill>
                  <a:srgbClr val="000000"/>
                </a:solidFill>
                <a:latin typeface="Microsoft YaHei" charset="-122"/>
                <a:ea typeface="Microsoft YaHei" charset="-122"/>
                <a:cs typeface="Microsoft YaHei" charset="-122"/>
              </a:rPr>
              <a:t>从构建层面做好该做的优化，保证页面性能达标（</a:t>
            </a:r>
            <a:r>
              <a:rPr lang="en-US" altLang="zh-CN" sz="2500" dirty="0">
                <a:solidFill>
                  <a:srgbClr val="000000"/>
                </a:solidFill>
                <a:latin typeface="Microsoft YaHei" charset="-122"/>
                <a:ea typeface="Microsoft YaHei" charset="-122"/>
                <a:cs typeface="Microsoft YaHei" charset="-122"/>
              </a:rPr>
              <a:t>md5, </a:t>
            </a:r>
            <a:r>
              <a:rPr lang="zh-CN" altLang="en-US" sz="2500" dirty="0">
                <a:solidFill>
                  <a:srgbClr val="000000"/>
                </a:solidFill>
                <a:latin typeface="Microsoft YaHei" charset="-122"/>
                <a:ea typeface="Microsoft YaHei" charset="-122"/>
                <a:cs typeface="Microsoft YaHei" charset="-122"/>
              </a:rPr>
              <a:t>合图，压缩等）</a:t>
            </a:r>
          </a:p>
        </p:txBody>
      </p:sp>
      <p:sp>
        <p:nvSpPr>
          <p:cNvPr id="4"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5.</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页面性能</a:t>
            </a:r>
            <a:endParaRPr lang="zh-CN" altLang="en-US" sz="3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2759709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1"/>
          <p:cNvSpPr txBox="1"/>
          <p:nvPr/>
        </p:nvSpPr>
        <p:spPr>
          <a:xfrm>
            <a:off x="635377" y="1463170"/>
            <a:ext cx="10755191" cy="610808"/>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lang="zh-CN" altLang="en-US" sz="2500" noProof="0" dirty="0" smtClean="0">
                <a:solidFill>
                  <a:srgbClr val="000000"/>
                </a:solidFill>
                <a:latin typeface="Microsoft YaHei" charset="-122"/>
                <a:ea typeface="Microsoft YaHei" charset="-122"/>
                <a:cs typeface="Microsoft YaHei" charset="-122"/>
              </a:rPr>
              <a:t>同构直出方案</a:t>
            </a:r>
            <a:endParaRPr kumimoji="0" lang="zh-CN" altLang="en-US" sz="25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endParaRPr>
          </a:p>
        </p:txBody>
      </p:sp>
      <p:sp>
        <p:nvSpPr>
          <p:cNvPr id="34" name="Content Placeholder 2">
            <a:extLst>
              <a:ext uri="{FF2B5EF4-FFF2-40B4-BE49-F238E27FC236}">
                <a16:creationId xmlns:a16="http://schemas.microsoft.com/office/drawing/2014/main" xmlns="" id="{66E46628-8296-4697-854D-73484968BBA9}"/>
              </a:ext>
            </a:extLst>
          </p:cNvPr>
          <p:cNvSpPr txBox="1">
            <a:spLocks/>
          </p:cNvSpPr>
          <p:nvPr/>
        </p:nvSpPr>
        <p:spPr>
          <a:xfrm>
            <a:off x="635377" y="3752661"/>
            <a:ext cx="10515600" cy="70296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smtClean="0">
                <a:latin typeface="Microsoft YaHei" charset="-122"/>
                <a:ea typeface="Microsoft YaHei" charset="-122"/>
                <a:cs typeface="Microsoft YaHei" charset="-122"/>
              </a:rPr>
              <a:t>高度集成的同构直出框架</a:t>
            </a:r>
            <a:endParaRPr lang="en-US" altLang="zh-CN" sz="2500" dirty="0" smtClean="0">
              <a:latin typeface="Microsoft YaHei" charset="-122"/>
              <a:ea typeface="Microsoft YaHei" charset="-122"/>
              <a:cs typeface="Microsoft YaHei" charset="-122"/>
            </a:endParaRPr>
          </a:p>
        </p:txBody>
      </p:sp>
      <p:pic>
        <p:nvPicPr>
          <p:cNvPr id="35" name="Picture 34"/>
          <p:cNvPicPr>
            <a:picLocks noChangeAspect="1"/>
          </p:cNvPicPr>
          <p:nvPr/>
        </p:nvPicPr>
        <p:blipFill>
          <a:blip r:embed="rId3"/>
          <a:stretch>
            <a:fillRect/>
          </a:stretch>
        </p:blipFill>
        <p:spPr>
          <a:xfrm>
            <a:off x="918388" y="2331557"/>
            <a:ext cx="1747914" cy="1163524"/>
          </a:xfrm>
          <a:prstGeom prst="rect">
            <a:avLst/>
          </a:prstGeom>
        </p:spPr>
      </p:pic>
      <p:pic>
        <p:nvPicPr>
          <p:cNvPr id="36" name="Picture 35"/>
          <p:cNvPicPr>
            <a:picLocks noChangeAspect="1"/>
          </p:cNvPicPr>
          <p:nvPr/>
        </p:nvPicPr>
        <p:blipFill>
          <a:blip r:embed="rId4"/>
          <a:stretch>
            <a:fillRect/>
          </a:stretch>
        </p:blipFill>
        <p:spPr>
          <a:xfrm>
            <a:off x="3206620" y="2073978"/>
            <a:ext cx="1382183" cy="1431220"/>
          </a:xfrm>
          <a:prstGeom prst="rect">
            <a:avLst/>
          </a:prstGeom>
        </p:spPr>
      </p:pic>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Microsoft YaHei" charset="-122"/>
                <a:ea typeface="Microsoft YaHei" charset="-122"/>
                <a:cs typeface="Microsoft YaHei" charset="-122"/>
              </a:rPr>
              <a:t>5.</a:t>
            </a:r>
            <a:r>
              <a:rPr lang="zh-CN" altLang="en-US" sz="3000" dirty="0" smtClean="0">
                <a:latin typeface="Microsoft YaHei" charset="-122"/>
                <a:ea typeface="Microsoft YaHei" charset="-122"/>
                <a:cs typeface="Microsoft YaHei" charset="-122"/>
              </a:rPr>
              <a:t> 脚手</a:t>
            </a:r>
            <a:r>
              <a:rPr lang="zh-CN" altLang="en-US" sz="3000" dirty="0">
                <a:latin typeface="Microsoft YaHei" charset="-122"/>
                <a:ea typeface="Microsoft YaHei" charset="-122"/>
                <a:cs typeface="Microsoft YaHei" charset="-122"/>
              </a:rPr>
              <a:t>架</a:t>
            </a:r>
            <a:r>
              <a:rPr lang="en-US" altLang="zh-CN" sz="3000" dirty="0" smtClean="0">
                <a:latin typeface="Microsoft YaHei" charset="-122"/>
                <a:ea typeface="Microsoft YaHei" charset="-122"/>
                <a:cs typeface="Microsoft YaHei" charset="-122"/>
              </a:rPr>
              <a:t>-</a:t>
            </a:r>
            <a:r>
              <a:rPr lang="zh-CN" altLang="en-US" sz="3000" dirty="0" smtClean="0">
                <a:latin typeface="Microsoft YaHei" charset="-122"/>
                <a:ea typeface="Microsoft YaHei" charset="-122"/>
                <a:cs typeface="Microsoft YaHei" charset="-122"/>
              </a:rPr>
              <a:t>页面性能</a:t>
            </a:r>
            <a:endParaRPr lang="zh-CN" altLang="en-US" sz="3000" dirty="0">
              <a:latin typeface="Microsoft YaHei" charset="-122"/>
              <a:ea typeface="Microsoft YaHei" charset="-122"/>
              <a:cs typeface="Microsoft YaHei" charset="-122"/>
            </a:endParaRPr>
          </a:p>
        </p:txBody>
      </p:sp>
      <p:pic>
        <p:nvPicPr>
          <p:cNvPr id="8" name="Picture 7">
            <a:extLst>
              <a:ext uri="{FF2B5EF4-FFF2-40B4-BE49-F238E27FC236}">
                <a16:creationId xmlns:a16="http://schemas.microsoft.com/office/drawing/2014/main" xmlns="" id="{3B8C9934-676A-4EAA-B8C1-C69E83CC6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776404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a:extLst>
              <a:ext uri="{FF2B5EF4-FFF2-40B4-BE49-F238E27FC236}">
                <a16:creationId xmlns:a16="http://schemas.microsoft.com/office/drawing/2014/main" xmlns="" id="{66E46628-8296-4697-854D-73484968BBA9}"/>
              </a:ext>
            </a:extLst>
          </p:cNvPr>
          <p:cNvSpPr txBox="1">
            <a:spLocks/>
          </p:cNvSpPr>
          <p:nvPr/>
        </p:nvSpPr>
        <p:spPr>
          <a:xfrm>
            <a:off x="838200" y="1476462"/>
            <a:ext cx="10515600" cy="470050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a:latin typeface="微软雅黑" panose="020B0503020204020204" pitchFamily="34" charset="-122"/>
                <a:ea typeface="微软雅黑" panose="020B0503020204020204" pitchFamily="34" charset="-122"/>
              </a:rPr>
              <a:t>服务器成本的</a:t>
            </a:r>
            <a:r>
              <a:rPr lang="zh-CN" altLang="en-US" sz="2500" dirty="0" smtClean="0">
                <a:latin typeface="微软雅黑" panose="020B0503020204020204" pitchFamily="34" charset="-122"/>
                <a:ea typeface="微软雅黑" panose="020B0503020204020204" pitchFamily="34" charset="-122"/>
              </a:rPr>
              <a:t>考虑</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有的页面不需要直出</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容错的考虑</a:t>
            </a:r>
            <a:endParaRPr lang="en-US" altLang="zh-CN" sz="2500" dirty="0" smtClean="0">
              <a:latin typeface="微软雅黑" panose="020B0503020204020204" pitchFamily="34" charset="-122"/>
              <a:ea typeface="微软雅黑" panose="020B0503020204020204" pitchFamily="34" charset="-122"/>
            </a:endParaRPr>
          </a:p>
          <a:p>
            <a:endParaRPr lang="en-US" altLang="zh-CN" sz="2500" dirty="0" smtClean="0">
              <a:latin typeface="微软雅黑" panose="020B0503020204020204" pitchFamily="34" charset="-122"/>
              <a:ea typeface="微软雅黑" panose="020B0503020204020204" pitchFamily="34" charset="-122"/>
            </a:endParaRPr>
          </a:p>
          <a:p>
            <a:r>
              <a:rPr lang="en-US" altLang="zh-CN" sz="2500" dirty="0" smtClean="0">
                <a:latin typeface="微软雅黑" panose="020B0503020204020204" pitchFamily="34" charset="-122"/>
                <a:ea typeface="微软雅黑" panose="020B0503020204020204" pitchFamily="34" charset="-122"/>
              </a:rPr>
              <a:t>steamer-react/steamer-</a:t>
            </a:r>
            <a:r>
              <a:rPr lang="en-US" altLang="zh-CN" sz="2500" dirty="0" err="1" smtClean="0">
                <a:latin typeface="微软雅黑" panose="020B0503020204020204" pitchFamily="34" charset="-122"/>
                <a:ea typeface="微软雅黑" panose="020B0503020204020204" pitchFamily="34" charset="-122"/>
              </a:rPr>
              <a:t>vue</a:t>
            </a:r>
            <a:r>
              <a:rPr lang="en-US" altLang="zh-CN" sz="2500" dirty="0" smtClean="0">
                <a:latin typeface="微软雅黑" panose="020B0503020204020204" pitchFamily="34" charset="-122"/>
                <a:ea typeface="微软雅黑" panose="020B0503020204020204" pitchFamily="34" charset="-122"/>
              </a:rPr>
              <a:t> &amp; steamer-</a:t>
            </a:r>
            <a:r>
              <a:rPr lang="en-US" altLang="zh-CN" sz="2500" dirty="0" err="1" smtClean="0">
                <a:latin typeface="微软雅黑" panose="020B0503020204020204" pitchFamily="34" charset="-122"/>
                <a:ea typeface="微软雅黑" panose="020B0503020204020204" pitchFamily="34" charset="-122"/>
              </a:rPr>
              <a:t>koa</a:t>
            </a:r>
            <a:endParaRPr lang="en-US" altLang="zh-CN" sz="2500" dirty="0">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5.</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页面性能</a:t>
            </a:r>
            <a:endParaRPr lang="zh-CN" altLang="en-US" sz="30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845546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759068" y="1946350"/>
            <a:ext cx="5609309" cy="3905250"/>
            <a:chOff x="759068" y="1758216"/>
            <a:chExt cx="5609309" cy="3905250"/>
          </a:xfrm>
        </p:grpSpPr>
        <p:sp>
          <p:nvSpPr>
            <p:cNvPr id="3" name="圆角矩形 2"/>
            <p:cNvSpPr/>
            <p:nvPr/>
          </p:nvSpPr>
          <p:spPr bwMode="auto">
            <a:xfrm>
              <a:off x="2606918" y="1758216"/>
              <a:ext cx="1847850" cy="457200"/>
            </a:xfrm>
            <a:prstGeom prst="roundRect">
              <a:avLst/>
            </a:prstGeom>
            <a:solidFill>
              <a:srgbClr val="D74B4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rPr>
                <a:t>脚手架</a:t>
              </a:r>
            </a:p>
          </p:txBody>
        </p:sp>
        <p:sp>
          <p:nvSpPr>
            <p:cNvPr id="4" name="圆角矩形 3"/>
            <p:cNvSpPr/>
            <p:nvPr/>
          </p:nvSpPr>
          <p:spPr bwMode="auto">
            <a:xfrm>
              <a:off x="759068" y="2609116"/>
              <a:ext cx="1847850" cy="685800"/>
            </a:xfrm>
            <a:prstGeom prst="round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rPr>
                <a:t>直出服务器</a:t>
              </a:r>
              <a:endPar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endParaRPr>
            </a:p>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a:t>
              </a:r>
              <a:r>
                <a:rPr kumimoji="0" lang="en-US" altLang="zh-CN" sz="1800" b="0" i="0" u="none" strike="noStrike" cap="none" normalizeH="0" baseline="0" dirty="0" err="1" smtClean="0">
                  <a:ln>
                    <a:noFill/>
                  </a:ln>
                  <a:solidFill>
                    <a:schemeClr val="bg1"/>
                  </a:solidFill>
                  <a:effectLst/>
                  <a:latin typeface="Microsoft YaHei" charset="-122"/>
                  <a:ea typeface="Microsoft YaHei" charset="-122"/>
                  <a:cs typeface="Microsoft YaHei" charset="-122"/>
                </a:rPr>
                <a:t>ssr</a:t>
              </a: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 server)</a:t>
              </a:r>
              <a:endPar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5" name="圆角矩形 4"/>
            <p:cNvSpPr/>
            <p:nvPr/>
          </p:nvSpPr>
          <p:spPr bwMode="auto">
            <a:xfrm>
              <a:off x="4019550" y="2609116"/>
              <a:ext cx="2114550" cy="692666"/>
            </a:xfrm>
            <a:prstGeom prst="round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1800" dirty="0" smtClean="0">
                  <a:solidFill>
                    <a:schemeClr val="bg1"/>
                  </a:solidFill>
                  <a:latin typeface="Microsoft YaHei" charset="-122"/>
                  <a:ea typeface="Microsoft YaHei" charset="-122"/>
                  <a:cs typeface="Microsoft YaHei" charset="-122"/>
                </a:rPr>
                <a:t>静态资源服务</a:t>
              </a:r>
              <a:endParaRPr lang="en-US" altLang="zh-CN" sz="1800" dirty="0" smtClean="0">
                <a:solidFill>
                  <a:schemeClr val="bg1"/>
                </a:solidFill>
                <a:latin typeface="Microsoft YaHei" charset="-122"/>
                <a:ea typeface="Microsoft YaHei" charset="-122"/>
                <a:cs typeface="Microsoft YaHei" charset="-122"/>
              </a:endParaRPr>
            </a:p>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a:t>
              </a:r>
              <a:r>
                <a:rPr kumimoji="0" lang="en-US" altLang="zh-CN" sz="1800" b="0" i="0" u="none" strike="noStrike" cap="none" normalizeH="0" baseline="0" dirty="0" err="1" smtClean="0">
                  <a:ln>
                    <a:noFill/>
                  </a:ln>
                  <a:solidFill>
                    <a:schemeClr val="bg1"/>
                  </a:solidFill>
                  <a:effectLst/>
                  <a:latin typeface="Microsoft YaHei" charset="-122"/>
                  <a:ea typeface="Microsoft YaHei" charset="-122"/>
                  <a:cs typeface="Microsoft YaHei" charset="-122"/>
                </a:rPr>
                <a:t>webpack</a:t>
              </a: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 server)</a:t>
              </a:r>
              <a:endPar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cxnSp>
          <p:nvCxnSpPr>
            <p:cNvPr id="52" name="直接箭头连接符 51"/>
            <p:cNvCxnSpPr>
              <a:stCxn id="3" idx="2"/>
              <a:endCxn id="4" idx="0"/>
            </p:cNvCxnSpPr>
            <p:nvPr/>
          </p:nvCxnSpPr>
          <p:spPr bwMode="auto">
            <a:xfrm flipH="1">
              <a:off x="1682993" y="2215416"/>
              <a:ext cx="1847850" cy="39370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a:stCxn id="3" idx="2"/>
              <a:endCxn id="5" idx="0"/>
            </p:cNvCxnSpPr>
            <p:nvPr/>
          </p:nvCxnSpPr>
          <p:spPr bwMode="auto">
            <a:xfrm>
              <a:off x="3530843" y="2215416"/>
              <a:ext cx="1545982" cy="39370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p:cNvSpPr txBox="1"/>
            <p:nvPr/>
          </p:nvSpPr>
          <p:spPr>
            <a:xfrm>
              <a:off x="944805" y="3275350"/>
              <a:ext cx="1476375" cy="369332"/>
            </a:xfrm>
            <a:prstGeom prst="rect">
              <a:avLst/>
            </a:prstGeom>
            <a:noFill/>
          </p:spPr>
          <p:txBody>
            <a:bodyPr wrap="square" rtlCol="0">
              <a:spAutoFit/>
            </a:bodyPr>
            <a:lstStyle/>
            <a:p>
              <a:pPr algn="ctr"/>
              <a:r>
                <a:rPr lang="en-US" altLang="zh-CN" sz="1800" dirty="0" smtClean="0">
                  <a:latin typeface="Microsoft YaHei" charset="-122"/>
                  <a:ea typeface="Microsoft YaHei" charset="-122"/>
                  <a:cs typeface="Microsoft YaHei" charset="-122"/>
                </a:rPr>
                <a:t>9001</a:t>
              </a:r>
              <a:endParaRPr lang="zh-CN" altLang="en-US" sz="1800" dirty="0">
                <a:latin typeface="Microsoft YaHei" charset="-122"/>
                <a:ea typeface="Microsoft YaHei" charset="-122"/>
                <a:cs typeface="Microsoft YaHei" charset="-122"/>
              </a:endParaRPr>
            </a:p>
          </p:txBody>
        </p:sp>
        <p:sp>
          <p:nvSpPr>
            <p:cNvPr id="26" name="文本框 25"/>
            <p:cNvSpPr txBox="1"/>
            <p:nvPr/>
          </p:nvSpPr>
          <p:spPr>
            <a:xfrm>
              <a:off x="4364280" y="3294916"/>
              <a:ext cx="1476375" cy="369332"/>
            </a:xfrm>
            <a:prstGeom prst="rect">
              <a:avLst/>
            </a:prstGeom>
            <a:noFill/>
          </p:spPr>
          <p:txBody>
            <a:bodyPr wrap="square" rtlCol="0">
              <a:spAutoFit/>
            </a:bodyPr>
            <a:lstStyle/>
            <a:p>
              <a:pPr algn="ctr"/>
              <a:r>
                <a:rPr lang="en-US" altLang="zh-CN" sz="1800" dirty="0" smtClean="0">
                  <a:latin typeface="Microsoft YaHei" charset="-122"/>
                  <a:ea typeface="Microsoft YaHei" charset="-122"/>
                  <a:cs typeface="Microsoft YaHei" charset="-122"/>
                </a:rPr>
                <a:t>9000</a:t>
              </a:r>
              <a:endParaRPr lang="zh-CN" altLang="en-US" sz="1800" dirty="0">
                <a:latin typeface="Microsoft YaHei" charset="-122"/>
                <a:ea typeface="Microsoft YaHei" charset="-122"/>
                <a:cs typeface="Microsoft YaHei" charset="-122"/>
              </a:endParaRPr>
            </a:p>
          </p:txBody>
        </p:sp>
        <p:sp>
          <p:nvSpPr>
            <p:cNvPr id="30" name="圆角矩形 29"/>
            <p:cNvSpPr/>
            <p:nvPr/>
          </p:nvSpPr>
          <p:spPr bwMode="auto">
            <a:xfrm>
              <a:off x="2606918" y="5206266"/>
              <a:ext cx="1847850" cy="457200"/>
            </a:xfrm>
            <a:prstGeom prst="roundRect">
              <a:avLst/>
            </a:prstGeom>
            <a:solidFill>
              <a:srgbClr val="D74B4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rPr>
                <a:t>开发者</a:t>
              </a:r>
            </a:p>
          </p:txBody>
        </p:sp>
        <p:cxnSp>
          <p:nvCxnSpPr>
            <p:cNvPr id="31" name="直接箭头连接符 30"/>
            <p:cNvCxnSpPr>
              <a:stCxn id="30" idx="0"/>
              <a:endCxn id="2" idx="2"/>
            </p:cNvCxnSpPr>
            <p:nvPr/>
          </p:nvCxnSpPr>
          <p:spPr bwMode="auto">
            <a:xfrm flipH="1" flipV="1">
              <a:off x="1682993" y="3644682"/>
              <a:ext cx="1847850" cy="1561584"/>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stCxn id="30" idx="0"/>
              <a:endCxn id="26" idx="2"/>
            </p:cNvCxnSpPr>
            <p:nvPr/>
          </p:nvCxnSpPr>
          <p:spPr bwMode="auto">
            <a:xfrm flipV="1">
              <a:off x="3530843" y="3664248"/>
              <a:ext cx="1571625" cy="1542018"/>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1489561" y="4314389"/>
              <a:ext cx="1303095" cy="369332"/>
            </a:xfrm>
            <a:prstGeom prst="rect">
              <a:avLst/>
            </a:prstGeom>
            <a:noFill/>
          </p:spPr>
          <p:txBody>
            <a:bodyPr wrap="square" rtlCol="0">
              <a:spAutoFit/>
            </a:bodyPr>
            <a:lstStyle/>
            <a:p>
              <a:r>
                <a:rPr lang="en-US" altLang="zh-CN" sz="1800" dirty="0" smtClean="0">
                  <a:latin typeface="Microsoft YaHei" charset="-122"/>
                  <a:ea typeface="Microsoft YaHei" charset="-122"/>
                  <a:cs typeface="Microsoft YaHei" charset="-122"/>
                </a:rPr>
                <a:t>HTML</a:t>
              </a:r>
              <a:endParaRPr lang="zh-CN" altLang="en-US" sz="1800" dirty="0">
                <a:latin typeface="Microsoft YaHei" charset="-122"/>
                <a:ea typeface="Microsoft YaHei" charset="-122"/>
                <a:cs typeface="Microsoft YaHei" charset="-122"/>
              </a:endParaRPr>
            </a:p>
          </p:txBody>
        </p:sp>
        <p:sp>
          <p:nvSpPr>
            <p:cNvPr id="37" name="文本框 36"/>
            <p:cNvSpPr txBox="1"/>
            <p:nvPr/>
          </p:nvSpPr>
          <p:spPr>
            <a:xfrm>
              <a:off x="4389008" y="4350048"/>
              <a:ext cx="1979369" cy="369332"/>
            </a:xfrm>
            <a:prstGeom prst="rect">
              <a:avLst/>
            </a:prstGeom>
            <a:noFill/>
          </p:spPr>
          <p:txBody>
            <a:bodyPr wrap="square" rtlCol="0">
              <a:spAutoFit/>
            </a:bodyPr>
            <a:lstStyle/>
            <a:p>
              <a:pPr algn="ctr"/>
              <a:r>
                <a:rPr lang="zh-CN" altLang="en-US" sz="1800" dirty="0" smtClean="0">
                  <a:latin typeface="Microsoft YaHei" charset="-122"/>
                  <a:ea typeface="Microsoft YaHei" charset="-122"/>
                  <a:cs typeface="Microsoft YaHei" charset="-122"/>
                </a:rPr>
                <a:t>其它静态资源</a:t>
              </a:r>
              <a:endParaRPr lang="zh-CN" altLang="en-US" sz="1800" dirty="0">
                <a:latin typeface="Microsoft YaHei" charset="-122"/>
                <a:ea typeface="Microsoft YaHei" charset="-122"/>
                <a:cs typeface="Microsoft YaHei" charset="-122"/>
              </a:endParaRPr>
            </a:p>
          </p:txBody>
        </p:sp>
      </p:grpSp>
      <p:grpSp>
        <p:nvGrpSpPr>
          <p:cNvPr id="56" name="组合 55"/>
          <p:cNvGrpSpPr/>
          <p:nvPr/>
        </p:nvGrpSpPr>
        <p:grpSpPr>
          <a:xfrm>
            <a:off x="6471135" y="1946350"/>
            <a:ext cx="5536042" cy="3905250"/>
            <a:chOff x="6471135" y="1758216"/>
            <a:chExt cx="5536042" cy="3905250"/>
          </a:xfrm>
        </p:grpSpPr>
        <p:sp>
          <p:nvSpPr>
            <p:cNvPr id="38" name="圆角矩形 37"/>
            <p:cNvSpPr/>
            <p:nvPr/>
          </p:nvSpPr>
          <p:spPr bwMode="auto">
            <a:xfrm>
              <a:off x="8245718" y="1758216"/>
              <a:ext cx="1847850" cy="457200"/>
            </a:xfrm>
            <a:prstGeom prst="roundRect">
              <a:avLst/>
            </a:prstGeom>
            <a:solidFill>
              <a:srgbClr val="D74B4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rPr>
                <a:t>脚手架</a:t>
              </a:r>
            </a:p>
          </p:txBody>
        </p:sp>
        <p:cxnSp>
          <p:nvCxnSpPr>
            <p:cNvPr id="41" name="直接箭头连接符 40"/>
            <p:cNvCxnSpPr>
              <a:stCxn id="38" idx="2"/>
            </p:cNvCxnSpPr>
            <p:nvPr/>
          </p:nvCxnSpPr>
          <p:spPr bwMode="auto">
            <a:xfrm flipH="1">
              <a:off x="7321793" y="2215416"/>
              <a:ext cx="1847850" cy="39370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a:stCxn id="38" idx="2"/>
            </p:cNvCxnSpPr>
            <p:nvPr/>
          </p:nvCxnSpPr>
          <p:spPr bwMode="auto">
            <a:xfrm>
              <a:off x="9169643" y="2215416"/>
              <a:ext cx="1571625" cy="393700"/>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文本框 43"/>
            <p:cNvSpPr txBox="1"/>
            <p:nvPr/>
          </p:nvSpPr>
          <p:spPr>
            <a:xfrm>
              <a:off x="10003080" y="3294916"/>
              <a:ext cx="1476375" cy="369332"/>
            </a:xfrm>
            <a:prstGeom prst="rect">
              <a:avLst/>
            </a:prstGeom>
            <a:noFill/>
          </p:spPr>
          <p:txBody>
            <a:bodyPr wrap="square" rtlCol="0">
              <a:spAutoFit/>
            </a:bodyPr>
            <a:lstStyle/>
            <a:p>
              <a:pPr algn="ctr"/>
              <a:r>
                <a:rPr lang="en-US" altLang="zh-CN" sz="1800" dirty="0" smtClean="0">
                  <a:latin typeface="Microsoft YaHei" charset="-122"/>
                  <a:ea typeface="Microsoft YaHei" charset="-122"/>
                  <a:cs typeface="Microsoft YaHei" charset="-122"/>
                </a:rPr>
                <a:t>9000</a:t>
              </a:r>
              <a:endParaRPr lang="zh-CN" altLang="en-US" sz="1800" dirty="0">
                <a:latin typeface="Microsoft YaHei" charset="-122"/>
                <a:ea typeface="Microsoft YaHei" charset="-122"/>
                <a:cs typeface="Microsoft YaHei" charset="-122"/>
              </a:endParaRPr>
            </a:p>
          </p:txBody>
        </p:sp>
        <p:sp>
          <p:nvSpPr>
            <p:cNvPr id="45" name="圆角矩形 44"/>
            <p:cNvSpPr/>
            <p:nvPr/>
          </p:nvSpPr>
          <p:spPr bwMode="auto">
            <a:xfrm>
              <a:off x="8245718" y="5206266"/>
              <a:ext cx="1847850" cy="457200"/>
            </a:xfrm>
            <a:prstGeom prst="roundRect">
              <a:avLst/>
            </a:prstGeom>
            <a:solidFill>
              <a:srgbClr val="D74B4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rPr>
                <a:t>开发者</a:t>
              </a:r>
            </a:p>
          </p:txBody>
        </p:sp>
        <p:cxnSp>
          <p:nvCxnSpPr>
            <p:cNvPr id="47" name="直接箭头连接符 46"/>
            <p:cNvCxnSpPr>
              <a:stCxn id="45" idx="0"/>
              <a:endCxn id="44" idx="2"/>
            </p:cNvCxnSpPr>
            <p:nvPr/>
          </p:nvCxnSpPr>
          <p:spPr bwMode="auto">
            <a:xfrm flipV="1">
              <a:off x="9169643" y="3664248"/>
              <a:ext cx="1571625" cy="1542018"/>
            </a:xfrm>
            <a:prstGeom prst="straightConnector1">
              <a:avLst/>
            </a:prstGeom>
            <a:solidFill>
              <a:schemeClr val="accent1"/>
            </a:solidFill>
            <a:ln w="3810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10027808" y="4350048"/>
              <a:ext cx="1979369" cy="369332"/>
            </a:xfrm>
            <a:prstGeom prst="rect">
              <a:avLst/>
            </a:prstGeom>
            <a:noFill/>
          </p:spPr>
          <p:txBody>
            <a:bodyPr wrap="square" rtlCol="0">
              <a:spAutoFit/>
            </a:bodyPr>
            <a:lstStyle/>
            <a:p>
              <a:pPr algn="ctr"/>
              <a:r>
                <a:rPr lang="zh-CN" altLang="en-US" sz="1800" dirty="0" smtClean="0">
                  <a:latin typeface="Microsoft YaHei" charset="-122"/>
                  <a:ea typeface="Microsoft YaHei" charset="-122"/>
                  <a:cs typeface="Microsoft YaHei" charset="-122"/>
                </a:rPr>
                <a:t>所有静态资源</a:t>
              </a:r>
              <a:endParaRPr lang="zh-CN" altLang="en-US" sz="1800" dirty="0">
                <a:latin typeface="Microsoft YaHei" charset="-122"/>
                <a:ea typeface="Microsoft YaHei" charset="-122"/>
                <a:cs typeface="Microsoft YaHei" charset="-122"/>
              </a:endParaRPr>
            </a:p>
          </p:txBody>
        </p:sp>
        <p:sp>
          <p:nvSpPr>
            <p:cNvPr id="53" name="圆角矩形 52"/>
            <p:cNvSpPr/>
            <p:nvPr/>
          </p:nvSpPr>
          <p:spPr bwMode="auto">
            <a:xfrm>
              <a:off x="6471135" y="2615982"/>
              <a:ext cx="1847850" cy="685800"/>
            </a:xfrm>
            <a:prstGeom prst="round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a:solidFill>
                    <a:schemeClr val="bg1"/>
                  </a:solidFill>
                  <a:latin typeface="Microsoft YaHei" charset="-122"/>
                  <a:ea typeface="Microsoft YaHei" charset="-122"/>
                  <a:cs typeface="Microsoft YaHei" charset="-122"/>
                </a:rPr>
                <a:t>直出服务器</a:t>
              </a:r>
              <a:endParaRPr lang="en-US" altLang="zh-CN" sz="1800" dirty="0">
                <a:solidFill>
                  <a:schemeClr val="bg1"/>
                </a:solidFill>
                <a:latin typeface="Microsoft YaHei" charset="-122"/>
                <a:ea typeface="Microsoft YaHei" charset="-122"/>
                <a:cs typeface="Microsoft YaHei" charset="-122"/>
              </a:endParaRPr>
            </a:p>
            <a:p>
              <a:pPr algn="ctr"/>
              <a:r>
                <a:rPr lang="en-US" altLang="zh-CN" sz="1800" dirty="0" smtClean="0">
                  <a:solidFill>
                    <a:schemeClr val="bg1"/>
                  </a:solidFill>
                  <a:latin typeface="Microsoft YaHei" charset="-122"/>
                  <a:ea typeface="Microsoft YaHei" charset="-122"/>
                  <a:cs typeface="Microsoft YaHei" charset="-122"/>
                </a:rPr>
                <a:t>(</a:t>
              </a:r>
              <a:r>
                <a:rPr lang="en-US" altLang="zh-CN" sz="1800" dirty="0" err="1" smtClean="0">
                  <a:solidFill>
                    <a:schemeClr val="bg1"/>
                  </a:solidFill>
                  <a:latin typeface="Microsoft YaHei" charset="-122"/>
                  <a:ea typeface="Microsoft YaHei" charset="-122"/>
                  <a:cs typeface="Microsoft YaHei" charset="-122"/>
                </a:rPr>
                <a:t>ssr</a:t>
              </a:r>
              <a:r>
                <a:rPr lang="en-US" altLang="zh-CN" sz="1800" dirty="0" smtClean="0">
                  <a:solidFill>
                    <a:schemeClr val="bg1"/>
                  </a:solidFill>
                  <a:latin typeface="Microsoft YaHei" charset="-122"/>
                  <a:ea typeface="Microsoft YaHei" charset="-122"/>
                  <a:cs typeface="Microsoft YaHei" charset="-122"/>
                </a:rPr>
                <a:t> </a:t>
              </a:r>
              <a:r>
                <a:rPr lang="en-US" altLang="zh-CN" sz="1800" dirty="0">
                  <a:solidFill>
                    <a:schemeClr val="bg1"/>
                  </a:solidFill>
                  <a:latin typeface="Microsoft YaHei" charset="-122"/>
                  <a:ea typeface="Microsoft YaHei" charset="-122"/>
                  <a:cs typeface="Microsoft YaHei" charset="-122"/>
                </a:rPr>
                <a:t>server)</a:t>
              </a:r>
              <a:endParaRPr lang="zh-CN" altLang="en-US" sz="1800" dirty="0">
                <a:solidFill>
                  <a:schemeClr val="bg1"/>
                </a:solidFill>
                <a:latin typeface="Microsoft YaHei" charset="-122"/>
                <a:ea typeface="Microsoft YaHei" charset="-122"/>
                <a:cs typeface="Microsoft YaHei" charset="-122"/>
              </a:endParaRPr>
            </a:p>
          </p:txBody>
        </p:sp>
        <p:sp>
          <p:nvSpPr>
            <p:cNvPr id="58" name="圆角矩形 57"/>
            <p:cNvSpPr/>
            <p:nvPr/>
          </p:nvSpPr>
          <p:spPr bwMode="auto">
            <a:xfrm>
              <a:off x="9683992" y="2628682"/>
              <a:ext cx="2114550" cy="692666"/>
            </a:xfrm>
            <a:prstGeom prst="round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1800" dirty="0" smtClean="0">
                  <a:solidFill>
                    <a:schemeClr val="bg1"/>
                  </a:solidFill>
                  <a:latin typeface="Microsoft YaHei" charset="-122"/>
                  <a:ea typeface="Microsoft YaHei" charset="-122"/>
                  <a:cs typeface="Microsoft YaHei" charset="-122"/>
                </a:rPr>
                <a:t>静态资源服务</a:t>
              </a:r>
              <a:endParaRPr lang="en-US" altLang="zh-CN" sz="1800" dirty="0" smtClean="0">
                <a:solidFill>
                  <a:schemeClr val="bg1"/>
                </a:solidFill>
                <a:latin typeface="Microsoft YaHei" charset="-122"/>
                <a:ea typeface="Microsoft YaHei" charset="-122"/>
                <a:cs typeface="Microsoft YaHei" charset="-122"/>
              </a:endParaRPr>
            </a:p>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a:t>
              </a:r>
              <a:r>
                <a:rPr kumimoji="0" lang="en-US" altLang="zh-CN" sz="1800" b="0" i="0" u="none" strike="noStrike" cap="none" normalizeH="0" baseline="0" dirty="0" err="1" smtClean="0">
                  <a:ln>
                    <a:noFill/>
                  </a:ln>
                  <a:solidFill>
                    <a:schemeClr val="bg1"/>
                  </a:solidFill>
                  <a:effectLst/>
                  <a:latin typeface="Microsoft YaHei" charset="-122"/>
                  <a:ea typeface="Microsoft YaHei" charset="-122"/>
                  <a:cs typeface="Microsoft YaHei" charset="-122"/>
                </a:rPr>
                <a:t>webpack</a:t>
              </a:r>
              <a:r>
                <a:rPr kumimoji="0" lang="en-US" altLang="zh-CN" sz="1800" b="0" i="0" u="none" strike="noStrike" cap="none" normalizeH="0" baseline="0" dirty="0" smtClean="0">
                  <a:ln>
                    <a:noFill/>
                  </a:ln>
                  <a:solidFill>
                    <a:schemeClr val="bg1"/>
                  </a:solidFill>
                  <a:effectLst/>
                  <a:latin typeface="Microsoft YaHei" charset="-122"/>
                  <a:ea typeface="Microsoft YaHei" charset="-122"/>
                  <a:cs typeface="Microsoft YaHei" charset="-122"/>
                </a:rPr>
                <a:t> server)</a:t>
              </a:r>
              <a:endParaRPr kumimoji="0" lang="zh-CN" altLang="en-US" sz="18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grpSp>
      <p:sp>
        <p:nvSpPr>
          <p:cNvPr id="57" name="文本框 56"/>
          <p:cNvSpPr txBox="1"/>
          <p:nvPr/>
        </p:nvSpPr>
        <p:spPr>
          <a:xfrm>
            <a:off x="4496858" y="6080200"/>
            <a:ext cx="1819275" cy="477054"/>
          </a:xfrm>
          <a:prstGeom prst="rect">
            <a:avLst/>
          </a:prstGeom>
          <a:noFill/>
        </p:spPr>
        <p:txBody>
          <a:bodyPr wrap="square" rtlCol="0">
            <a:spAutoFit/>
          </a:bodyPr>
          <a:lstStyle/>
          <a:p>
            <a:pPr algn="ctr"/>
            <a:r>
              <a:rPr lang="zh-CN" altLang="en-US" sz="2500" b="1" dirty="0" smtClean="0">
                <a:solidFill>
                  <a:srgbClr val="D74B4B"/>
                </a:solidFill>
                <a:latin typeface="Microsoft YaHei" charset="-122"/>
                <a:ea typeface="Microsoft YaHei" charset="-122"/>
                <a:cs typeface="Microsoft YaHei" charset="-122"/>
              </a:rPr>
              <a:t>并行开发</a:t>
            </a:r>
            <a:endParaRPr lang="zh-CN" altLang="en-US" sz="2500" b="1" dirty="0">
              <a:solidFill>
                <a:srgbClr val="D74B4B"/>
              </a:solidFill>
              <a:latin typeface="Microsoft YaHei" charset="-122"/>
              <a:ea typeface="Microsoft YaHei" charset="-122"/>
              <a:cs typeface="Microsoft YaHei" charset="-122"/>
            </a:endParaRPr>
          </a:p>
        </p:txBody>
      </p:sp>
      <p:sp>
        <p:nvSpPr>
          <p:cNvPr id="62" name="文本框 61"/>
          <p:cNvSpPr txBox="1"/>
          <p:nvPr/>
        </p:nvSpPr>
        <p:spPr>
          <a:xfrm>
            <a:off x="2503201" y="6080200"/>
            <a:ext cx="1819275" cy="477054"/>
          </a:xfrm>
          <a:prstGeom prst="rect">
            <a:avLst/>
          </a:prstGeom>
          <a:noFill/>
        </p:spPr>
        <p:txBody>
          <a:bodyPr wrap="square" rtlCol="0">
            <a:spAutoFit/>
          </a:bodyPr>
          <a:lstStyle/>
          <a:p>
            <a:pPr algn="ctr"/>
            <a:r>
              <a:rPr lang="zh-CN" altLang="en-US" sz="2500" b="1" dirty="0" smtClean="0">
                <a:solidFill>
                  <a:srgbClr val="D74B4B"/>
                </a:solidFill>
                <a:latin typeface="Microsoft YaHei" charset="-122"/>
                <a:ea typeface="Microsoft YaHei" charset="-122"/>
                <a:cs typeface="Microsoft YaHei" charset="-122"/>
              </a:rPr>
              <a:t>统一构建</a:t>
            </a:r>
            <a:endParaRPr lang="zh-CN" altLang="en-US" sz="2500" b="1" dirty="0">
              <a:solidFill>
                <a:srgbClr val="D74B4B"/>
              </a:solidFill>
              <a:latin typeface="Microsoft YaHei" charset="-122"/>
              <a:ea typeface="Microsoft YaHei" charset="-122"/>
              <a:cs typeface="Microsoft YaHei" charset="-122"/>
            </a:endParaRPr>
          </a:p>
        </p:txBody>
      </p:sp>
      <p:sp>
        <p:nvSpPr>
          <p:cNvPr id="28" name="文本框 21"/>
          <p:cNvSpPr txBox="1"/>
          <p:nvPr/>
        </p:nvSpPr>
        <p:spPr>
          <a:xfrm>
            <a:off x="635377" y="1171624"/>
            <a:ext cx="10755191" cy="601447"/>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defRPr/>
            </a:pPr>
            <a:r>
              <a:rPr lang="zh-CN" altLang="en-US" sz="2500" noProof="0" dirty="0" smtClean="0">
                <a:solidFill>
                  <a:srgbClr val="000000"/>
                </a:solidFill>
                <a:latin typeface="Microsoft YaHei" charset="-122"/>
                <a:ea typeface="Microsoft YaHei" charset="-122"/>
                <a:cs typeface="Microsoft YaHei" charset="-122"/>
              </a:rPr>
              <a:t>整合直出框架</a:t>
            </a:r>
            <a:endParaRPr kumimoji="0" lang="zh-CN" altLang="en-US" sz="25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endParaRPr>
          </a:p>
        </p:txBody>
      </p:sp>
      <p:sp>
        <p:nvSpPr>
          <p:cNvPr id="29" name="文本框 56"/>
          <p:cNvSpPr txBox="1"/>
          <p:nvPr/>
        </p:nvSpPr>
        <p:spPr>
          <a:xfrm>
            <a:off x="6368377" y="6080200"/>
            <a:ext cx="3142866" cy="477054"/>
          </a:xfrm>
          <a:prstGeom prst="rect">
            <a:avLst/>
          </a:prstGeom>
          <a:noFill/>
        </p:spPr>
        <p:txBody>
          <a:bodyPr wrap="square" rtlCol="0">
            <a:spAutoFit/>
          </a:bodyPr>
          <a:lstStyle/>
          <a:p>
            <a:pPr algn="ctr"/>
            <a:r>
              <a:rPr lang="en-US" altLang="zh-CN" sz="2500" b="1" dirty="0" smtClean="0">
                <a:solidFill>
                  <a:srgbClr val="D74B4B"/>
                </a:solidFill>
                <a:latin typeface="Microsoft YaHei" charset="-122"/>
                <a:ea typeface="Microsoft YaHei" charset="-122"/>
                <a:cs typeface="Microsoft YaHei" charset="-122"/>
              </a:rPr>
              <a:t>0</a:t>
            </a:r>
            <a:r>
              <a:rPr lang="zh-CN" altLang="en-US" sz="2500" b="1" dirty="0" smtClean="0">
                <a:solidFill>
                  <a:srgbClr val="D74B4B"/>
                </a:solidFill>
                <a:latin typeface="Microsoft YaHei" charset="-122"/>
                <a:ea typeface="Microsoft YaHei" charset="-122"/>
                <a:cs typeface="Microsoft YaHei" charset="-122"/>
              </a:rPr>
              <a:t>天时间，全民直出</a:t>
            </a:r>
            <a:endParaRPr lang="zh-CN" altLang="en-US" sz="2500" b="1" dirty="0">
              <a:solidFill>
                <a:srgbClr val="D74B4B"/>
              </a:solidFill>
              <a:latin typeface="Microsoft YaHei" charset="-122"/>
              <a:ea typeface="Microsoft YaHei" charset="-122"/>
              <a:cs typeface="Microsoft YaHei" charset="-122"/>
            </a:endParaRPr>
          </a:p>
        </p:txBody>
      </p:sp>
      <p:sp>
        <p:nvSpPr>
          <p:cNvPr id="34"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altLang="zh-CN" sz="3000" dirty="0" smtClean="0">
                <a:latin typeface="微软雅黑" panose="020B0503020204020204" pitchFamily="34" charset="-122"/>
                <a:ea typeface="微软雅黑" panose="020B0503020204020204" pitchFamily="34" charset="-122"/>
              </a:rPr>
              <a:t>5.</a:t>
            </a:r>
            <a:r>
              <a:rPr lang="zh-CN" altLang="en-US" sz="3000" dirty="0" smtClean="0">
                <a:latin typeface="微软雅黑" panose="020B0503020204020204" pitchFamily="34" charset="-122"/>
                <a:ea typeface="微软雅黑" panose="020B0503020204020204" pitchFamily="34" charset="-122"/>
              </a:rPr>
              <a:t> 脚手</a:t>
            </a:r>
            <a:r>
              <a:rPr lang="zh-CN" altLang="en-US" sz="3000" dirty="0">
                <a:latin typeface="微软雅黑" panose="020B0503020204020204" pitchFamily="34" charset="-122"/>
                <a:ea typeface="微软雅黑" panose="020B0503020204020204" pitchFamily="34" charset="-122"/>
              </a:rPr>
              <a:t>架</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页面性能</a:t>
            </a:r>
            <a:endParaRPr lang="zh-CN" altLang="en-US" sz="3000" dirty="0">
              <a:latin typeface="微软雅黑" panose="020B0503020204020204" pitchFamily="34" charset="-122"/>
              <a:ea typeface="微软雅黑" panose="020B0503020204020204" pitchFamily="34" charset="-122"/>
            </a:endParaRPr>
          </a:p>
        </p:txBody>
      </p:sp>
      <p:pic>
        <p:nvPicPr>
          <p:cNvPr id="35" name="Picture 34">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Tree>
    <p:extLst>
      <p:ext uri="{BB962C8B-B14F-4D97-AF65-F5344CB8AC3E}">
        <p14:creationId xmlns:p14="http://schemas.microsoft.com/office/powerpoint/2010/main" val="174427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组件化</a:t>
            </a:r>
            <a:endParaRPr lang="zh-CN" altLang="en-US" sz="3000" dirty="0">
              <a:latin typeface="微软雅黑" panose="020B0503020204020204" pitchFamily="34" charset="-122"/>
              <a:ea typeface="微软雅黑" panose="020B0503020204020204" pitchFamily="34" charset="-122"/>
            </a:endParaRPr>
          </a:p>
        </p:txBody>
      </p:sp>
      <p:sp>
        <p:nvSpPr>
          <p:cNvPr id="5" name="圆角矩形 24"/>
          <p:cNvSpPr/>
          <p:nvPr/>
        </p:nvSpPr>
        <p:spPr bwMode="auto">
          <a:xfrm>
            <a:off x="4573242" y="1601951"/>
            <a:ext cx="2009775"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脚手架</a:t>
            </a:r>
          </a:p>
        </p:txBody>
      </p:sp>
      <p:sp>
        <p:nvSpPr>
          <p:cNvPr id="6" name="圆角矩形 25"/>
          <p:cNvSpPr/>
          <p:nvPr/>
        </p:nvSpPr>
        <p:spPr bwMode="auto">
          <a:xfrm>
            <a:off x="3842749" y="2502598"/>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构建工具</a:t>
            </a:r>
          </a:p>
        </p:txBody>
      </p:sp>
      <p:sp>
        <p:nvSpPr>
          <p:cNvPr id="8" name="圆角矩形 27"/>
          <p:cNvSpPr/>
          <p:nvPr/>
        </p:nvSpPr>
        <p:spPr bwMode="auto">
          <a:xfrm>
            <a:off x="6000649" y="2514234"/>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框架</a:t>
            </a:r>
          </a:p>
        </p:txBody>
      </p:sp>
      <p:cxnSp>
        <p:nvCxnSpPr>
          <p:cNvPr id="9" name="直接箭头连接符 36"/>
          <p:cNvCxnSpPr/>
          <p:nvPr/>
        </p:nvCxnSpPr>
        <p:spPr bwMode="auto">
          <a:xfrm flipH="1">
            <a:off x="4519024" y="2068676"/>
            <a:ext cx="1059106" cy="433922"/>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37"/>
          <p:cNvCxnSpPr/>
          <p:nvPr/>
        </p:nvCxnSpPr>
        <p:spPr bwMode="auto">
          <a:xfrm>
            <a:off x="5578130" y="2068676"/>
            <a:ext cx="1098794" cy="445558"/>
          </a:xfrm>
          <a:prstGeom prst="straightConnector1">
            <a:avLst/>
          </a:prstGeom>
          <a:solidFill>
            <a:schemeClr val="accent1"/>
          </a:solidFill>
          <a:ln w="57150" cap="flat" cmpd="sng" algn="ctr">
            <a:solidFill>
              <a:srgbClr val="354B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圆角矩形 38"/>
          <p:cNvSpPr/>
          <p:nvPr/>
        </p:nvSpPr>
        <p:spPr bwMode="auto">
          <a:xfrm>
            <a:off x="4605197" y="4528898"/>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目录规范</a:t>
            </a:r>
          </a:p>
        </p:txBody>
      </p:sp>
      <p:sp>
        <p:nvSpPr>
          <p:cNvPr id="12" name="圆角矩形 39"/>
          <p:cNvSpPr/>
          <p:nvPr/>
        </p:nvSpPr>
        <p:spPr bwMode="auto">
          <a:xfrm>
            <a:off x="6086822" y="4535785"/>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数据处理</a:t>
            </a:r>
          </a:p>
        </p:txBody>
      </p:sp>
      <p:sp>
        <p:nvSpPr>
          <p:cNvPr id="13" name="圆角矩形 40"/>
          <p:cNvSpPr/>
          <p:nvPr/>
        </p:nvSpPr>
        <p:spPr bwMode="auto">
          <a:xfrm>
            <a:off x="7570485" y="4528897"/>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组件开发</a:t>
            </a:r>
          </a:p>
        </p:txBody>
      </p:sp>
      <p:sp>
        <p:nvSpPr>
          <p:cNvPr id="14" name="圆角矩形 41"/>
          <p:cNvSpPr/>
          <p:nvPr/>
        </p:nvSpPr>
        <p:spPr bwMode="auto">
          <a:xfrm>
            <a:off x="9553593" y="4541596"/>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模板整理</a:t>
            </a:r>
          </a:p>
        </p:txBody>
      </p:sp>
      <p:sp>
        <p:nvSpPr>
          <p:cNvPr id="15" name="圆角矩形 42"/>
          <p:cNvSpPr/>
          <p:nvPr/>
        </p:nvSpPr>
        <p:spPr bwMode="auto">
          <a:xfrm>
            <a:off x="2040368" y="4535785"/>
            <a:ext cx="1352550" cy="466725"/>
          </a:xfrm>
          <a:prstGeom prst="roundRect">
            <a:avLst/>
          </a:prstGeom>
          <a:solidFill>
            <a:srgbClr val="D74A4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1800" b="0" i="0" u="none" strike="noStrike" kern="1200" cap="none" spc="0" normalizeH="0" baseline="0" noProof="0" dirty="0" smtClean="0">
                <a:ln>
                  <a:noFill/>
                </a:ln>
                <a:solidFill>
                  <a:srgbClr val="FFFFFF"/>
                </a:solidFill>
                <a:effectLst/>
                <a:uLnTx/>
                <a:uFillTx/>
                <a:latin typeface="Segoe UI" pitchFamily="34" charset="0"/>
                <a:ea typeface="微软雅黑" pitchFamily="34" charset="-122"/>
                <a:cs typeface="+mn-cs"/>
              </a:rPr>
              <a:t>构建配置</a:t>
            </a:r>
          </a:p>
        </p:txBody>
      </p:sp>
      <p:cxnSp>
        <p:nvCxnSpPr>
          <p:cNvPr id="16" name="直接箭头连接符 43"/>
          <p:cNvCxnSpPr/>
          <p:nvPr/>
        </p:nvCxnSpPr>
        <p:spPr bwMode="auto">
          <a:xfrm flipH="1">
            <a:off x="5281472" y="2980959"/>
            <a:ext cx="1395452" cy="1547939"/>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44"/>
          <p:cNvCxnSpPr/>
          <p:nvPr/>
        </p:nvCxnSpPr>
        <p:spPr bwMode="auto">
          <a:xfrm>
            <a:off x="4519024" y="2969323"/>
            <a:ext cx="762448" cy="1559575"/>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45"/>
          <p:cNvCxnSpPr/>
          <p:nvPr/>
        </p:nvCxnSpPr>
        <p:spPr bwMode="auto">
          <a:xfrm>
            <a:off x="6676924" y="2980959"/>
            <a:ext cx="86173" cy="1554826"/>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46"/>
          <p:cNvCxnSpPr/>
          <p:nvPr/>
        </p:nvCxnSpPr>
        <p:spPr bwMode="auto">
          <a:xfrm>
            <a:off x="6676924" y="2980959"/>
            <a:ext cx="1569836" cy="1547938"/>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47"/>
          <p:cNvCxnSpPr/>
          <p:nvPr/>
        </p:nvCxnSpPr>
        <p:spPr bwMode="auto">
          <a:xfrm>
            <a:off x="6676924" y="2980959"/>
            <a:ext cx="3552944" cy="1560637"/>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48"/>
          <p:cNvCxnSpPr/>
          <p:nvPr/>
        </p:nvCxnSpPr>
        <p:spPr bwMode="auto">
          <a:xfrm flipH="1">
            <a:off x="2716643" y="2980959"/>
            <a:ext cx="3960281" cy="1554826"/>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49"/>
          <p:cNvCxnSpPr/>
          <p:nvPr/>
        </p:nvCxnSpPr>
        <p:spPr bwMode="auto">
          <a:xfrm>
            <a:off x="4519024" y="2969323"/>
            <a:ext cx="5710844" cy="1572273"/>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50"/>
          <p:cNvCxnSpPr/>
          <p:nvPr/>
        </p:nvCxnSpPr>
        <p:spPr bwMode="auto">
          <a:xfrm flipH="1">
            <a:off x="2716643" y="2969323"/>
            <a:ext cx="1802381" cy="1566462"/>
          </a:xfrm>
          <a:prstGeom prst="straightConnector1">
            <a:avLst/>
          </a:prstGeom>
          <a:solidFill>
            <a:schemeClr val="accent1"/>
          </a:solidFill>
          <a:ln w="571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圆角矩形 52"/>
          <p:cNvSpPr/>
          <p:nvPr/>
        </p:nvSpPr>
        <p:spPr bwMode="auto">
          <a:xfrm>
            <a:off x="4322417" y="4387490"/>
            <a:ext cx="4711700" cy="769009"/>
          </a:xfrm>
          <a:prstGeom prst="roundRect">
            <a:avLst/>
          </a:prstGeom>
          <a:noFill/>
          <a:ln w="57150">
            <a:solidFill>
              <a:srgbClr val="D74B4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Segoe UI" pitchFamily="34" charset="0"/>
              <a:ea typeface="微软雅黑" pitchFamily="34" charset="-122"/>
            </a:endParaRPr>
          </a:p>
        </p:txBody>
      </p:sp>
      <p:cxnSp>
        <p:nvCxnSpPr>
          <p:cNvPr id="25" name="肘形连接符 53"/>
          <p:cNvCxnSpPr/>
          <p:nvPr/>
        </p:nvCxnSpPr>
        <p:spPr bwMode="auto">
          <a:xfrm>
            <a:off x="9034117" y="4771995"/>
            <a:ext cx="519476" cy="2964"/>
          </a:xfrm>
          <a:prstGeom prst="bentConnector3">
            <a:avLst/>
          </a:prstGeom>
          <a:solidFill>
            <a:schemeClr val="accent1"/>
          </a:solidFill>
          <a:ln w="57150" cap="flat" cmpd="sng" algn="ctr">
            <a:solidFill>
              <a:srgbClr val="D74B4B"/>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圆角矩形 52"/>
          <p:cNvSpPr/>
          <p:nvPr/>
        </p:nvSpPr>
        <p:spPr bwMode="auto">
          <a:xfrm>
            <a:off x="7482274" y="3988903"/>
            <a:ext cx="1636673" cy="1643271"/>
          </a:xfrm>
          <a:prstGeom prst="roundRect">
            <a:avLst/>
          </a:prstGeom>
          <a:noFill/>
          <a:ln w="57150">
            <a:solidFill>
              <a:schemeClr val="accent6"/>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Segoe UI" pitchFamily="34" charset="0"/>
              <a:ea typeface="微软雅黑" pitchFamily="34" charset="-122"/>
            </a:endParaRPr>
          </a:p>
        </p:txBody>
      </p:sp>
    </p:spTree>
    <p:extLst>
      <p:ext uri="{BB962C8B-B14F-4D97-AF65-F5344CB8AC3E}">
        <p14:creationId xmlns:p14="http://schemas.microsoft.com/office/powerpoint/2010/main" val="100096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组件化</a:t>
            </a:r>
            <a:endParaRPr lang="zh-CN" altLang="en-US" sz="3000"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2760530" y="1033671"/>
            <a:ext cx="6164809" cy="4674980"/>
          </a:xfrm>
          <a:prstGeom prst="rect">
            <a:avLst/>
          </a:prstGeom>
        </p:spPr>
      </p:pic>
    </p:spTree>
    <p:extLst>
      <p:ext uri="{BB962C8B-B14F-4D97-AF65-F5344CB8AC3E}">
        <p14:creationId xmlns:p14="http://schemas.microsoft.com/office/powerpoint/2010/main" val="16240375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8651" y="1150653"/>
            <a:ext cx="3386758" cy="477054"/>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 typeface="Arial" pitchFamily="34" charset="0"/>
              <a:buNone/>
              <a:defRPr/>
            </a:pPr>
            <a:r>
              <a:rPr kumimoji="0" lang="zh-CN" altLang="en-US" sz="2500" b="1" i="0" u="none" strike="noStrike" kern="1200" cap="none" spc="0" normalizeH="0" baseline="0" noProof="0" dirty="0" smtClean="0">
                <a:ln>
                  <a:noFill/>
                </a:ln>
                <a:solidFill>
                  <a:srgbClr val="D74B4B"/>
                </a:solidFill>
                <a:effectLst/>
                <a:uLnTx/>
                <a:uFillTx/>
                <a:latin typeface="微软雅黑"/>
                <a:ea typeface="微软雅黑"/>
                <a:cs typeface="+mn-cs"/>
              </a:rPr>
              <a:t>项目内组件开发及使用</a:t>
            </a:r>
            <a:endParaRPr kumimoji="0" lang="zh-CN" altLang="en-US" sz="2500" b="1" i="0" u="none" strike="noStrike" kern="1200" cap="none" spc="0" normalizeH="0" baseline="0" noProof="0" dirty="0">
              <a:ln>
                <a:noFill/>
              </a:ln>
              <a:solidFill>
                <a:srgbClr val="D74B4B"/>
              </a:solidFill>
              <a:effectLst/>
              <a:uLnTx/>
              <a:uFillTx/>
              <a:latin typeface="微软雅黑"/>
              <a:ea typeface="微软雅黑"/>
              <a:cs typeface="+mn-cs"/>
            </a:endParaRPr>
          </a:p>
        </p:txBody>
      </p:sp>
      <p:sp>
        <p:nvSpPr>
          <p:cNvPr id="5" name="圆角矩形 4"/>
          <p:cNvSpPr/>
          <p:nvPr/>
        </p:nvSpPr>
        <p:spPr bwMode="auto">
          <a:xfrm>
            <a:off x="1238308" y="2908354"/>
            <a:ext cx="2271668"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rPr>
              <a:t>无脚手架开发</a:t>
            </a:r>
          </a:p>
        </p:txBody>
      </p:sp>
      <p:sp>
        <p:nvSpPr>
          <p:cNvPr id="7" name="圆角矩形 6"/>
          <p:cNvSpPr/>
          <p:nvPr/>
        </p:nvSpPr>
        <p:spPr bwMode="auto">
          <a:xfrm>
            <a:off x="5468168" y="2908354"/>
            <a:ext cx="1661308"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rPr>
              <a:t>复制使用</a:t>
            </a:r>
          </a:p>
        </p:txBody>
      </p:sp>
      <p:sp>
        <p:nvSpPr>
          <p:cNvPr id="8" name="圆角矩形 7"/>
          <p:cNvSpPr/>
          <p:nvPr/>
        </p:nvSpPr>
        <p:spPr bwMode="auto">
          <a:xfrm>
            <a:off x="9087668" y="2908354"/>
            <a:ext cx="1774461"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2500" dirty="0" smtClean="0">
                <a:solidFill>
                  <a:schemeClr val="bg1"/>
                </a:solidFill>
                <a:latin typeface="Microsoft YaHei" charset="-122"/>
                <a:ea typeface="Microsoft YaHei" charset="-122"/>
                <a:cs typeface="Microsoft YaHei" charset="-122"/>
              </a:rPr>
              <a:t>手写</a:t>
            </a:r>
            <a:r>
              <a:rPr lang="en-US" altLang="zh-CN" sz="2500" dirty="0" smtClean="0">
                <a:solidFill>
                  <a:schemeClr val="bg1"/>
                </a:solidFill>
                <a:latin typeface="Microsoft YaHei" charset="-122"/>
                <a:ea typeface="Microsoft YaHei" charset="-122"/>
                <a:cs typeface="Microsoft YaHei" charset="-122"/>
              </a:rPr>
              <a:t>demo</a:t>
            </a:r>
            <a:endPar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cxnSp>
        <p:nvCxnSpPr>
          <p:cNvPr id="3" name="直接箭头连接符 2"/>
          <p:cNvCxnSpPr>
            <a:stCxn id="5" idx="3"/>
            <a:endCxn id="7" idx="1"/>
          </p:cNvCxnSpPr>
          <p:nvPr/>
        </p:nvCxnSpPr>
        <p:spPr bwMode="auto">
          <a:xfrm>
            <a:off x="3509976" y="3162801"/>
            <a:ext cx="1958192" cy="0"/>
          </a:xfrm>
          <a:prstGeom prst="straightConnector1">
            <a:avLst/>
          </a:prstGeom>
          <a:solidFill>
            <a:schemeClr val="accent1"/>
          </a:solidFill>
          <a:ln w="38100" cap="flat" cmpd="sng" algn="ctr">
            <a:solidFill>
              <a:srgbClr val="354B5E"/>
            </a:solidFill>
            <a:prstDash val="solid"/>
            <a:round/>
            <a:headEnd type="none" w="med" len="med"/>
            <a:tailEnd type="triangle"/>
          </a:ln>
        </p:spPr>
      </p:cxnSp>
      <p:cxnSp>
        <p:nvCxnSpPr>
          <p:cNvPr id="10" name="直接箭头连接符 9"/>
          <p:cNvCxnSpPr>
            <a:stCxn id="7" idx="3"/>
            <a:endCxn id="8" idx="1"/>
          </p:cNvCxnSpPr>
          <p:nvPr/>
        </p:nvCxnSpPr>
        <p:spPr bwMode="auto">
          <a:xfrm>
            <a:off x="7129476" y="3162801"/>
            <a:ext cx="1958192" cy="0"/>
          </a:xfrm>
          <a:prstGeom prst="straightConnector1">
            <a:avLst/>
          </a:prstGeom>
          <a:solidFill>
            <a:schemeClr val="accent1"/>
          </a:solidFill>
          <a:ln w="38100" cap="flat" cmpd="sng" algn="ctr">
            <a:solidFill>
              <a:srgbClr val="354B5E"/>
            </a:solidFill>
            <a:prstDash val="dash"/>
            <a:round/>
            <a:headEnd type="none" w="med" len="med"/>
            <a:tailEnd type="triangle"/>
          </a:ln>
        </p:spPr>
      </p:cxnSp>
      <p:sp>
        <p:nvSpPr>
          <p:cNvPr id="18"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组件化</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2125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10517850" y="3335210"/>
            <a:ext cx="1817" cy="1133942"/>
          </a:xfrm>
          <a:prstGeom prst="line">
            <a:avLst/>
          </a:prstGeom>
          <a:ln w="38100">
            <a:solidFill>
              <a:srgbClr val="364A5E"/>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3" idx="2"/>
          </p:cNvCxnSpPr>
          <p:nvPr/>
        </p:nvCxnSpPr>
        <p:spPr>
          <a:xfrm>
            <a:off x="1777211" y="3335210"/>
            <a:ext cx="6349" cy="1446546"/>
          </a:xfrm>
          <a:prstGeom prst="line">
            <a:avLst/>
          </a:prstGeom>
          <a:ln w="38100">
            <a:solidFill>
              <a:srgbClr val="364A5E"/>
            </a:solidFill>
          </a:ln>
        </p:spPr>
        <p:style>
          <a:lnRef idx="1">
            <a:schemeClr val="accent1"/>
          </a:lnRef>
          <a:fillRef idx="0">
            <a:schemeClr val="accent1"/>
          </a:fillRef>
          <a:effectRef idx="0">
            <a:schemeClr val="accent1"/>
          </a:effectRef>
          <a:fontRef idx="minor">
            <a:schemeClr val="tx1"/>
          </a:fontRef>
        </p:style>
      </p:cxnSp>
      <p:sp>
        <p:nvSpPr>
          <p:cNvPr id="5" name="矩形 1"/>
          <p:cNvSpPr/>
          <p:nvPr/>
        </p:nvSpPr>
        <p:spPr>
          <a:xfrm>
            <a:off x="8956452" y="5899606"/>
            <a:ext cx="1831736" cy="477054"/>
          </a:xfrm>
          <a:prstGeom prst="rect">
            <a:avLst/>
          </a:prstGeom>
        </p:spPr>
        <p:txBody>
          <a:bodyPr wrap="square">
            <a:spAutoFit/>
          </a:bodyPr>
          <a:lstStyle/>
          <a:p>
            <a:pPr lvl="0" algn="ctr">
              <a:defRPr/>
            </a:pPr>
            <a:r>
              <a:rPr lang="zh-CN" altLang="en-US" sz="2500" b="1" dirty="0" smtClean="0">
                <a:solidFill>
                  <a:srgbClr val="D74B4B"/>
                </a:solidFill>
                <a:latin typeface="Microsoft YaHei" charset="-122"/>
                <a:ea typeface="Microsoft YaHei" charset="-122"/>
                <a:cs typeface="Microsoft YaHei" charset="-122"/>
              </a:rPr>
              <a:t>自动</a:t>
            </a:r>
            <a:endParaRPr lang="zh-CN" altLang="en-US" sz="2500" b="1" dirty="0">
              <a:solidFill>
                <a:srgbClr val="D74B4B"/>
              </a:solidFill>
              <a:latin typeface="Microsoft YaHei" charset="-122"/>
              <a:ea typeface="Microsoft YaHei" charset="-122"/>
              <a:cs typeface="Microsoft YaHei" charset="-122"/>
            </a:endParaRPr>
          </a:p>
        </p:txBody>
      </p:sp>
      <p:sp>
        <p:nvSpPr>
          <p:cNvPr id="7" name="矩形 1"/>
          <p:cNvSpPr/>
          <p:nvPr/>
        </p:nvSpPr>
        <p:spPr>
          <a:xfrm>
            <a:off x="10012839" y="5899606"/>
            <a:ext cx="1831736" cy="477054"/>
          </a:xfrm>
          <a:prstGeom prst="rect">
            <a:avLst/>
          </a:prstGeom>
        </p:spPr>
        <p:txBody>
          <a:bodyPr wrap="square">
            <a:spAutoFit/>
          </a:bodyPr>
          <a:lstStyle/>
          <a:p>
            <a:pPr lvl="0" algn="ctr">
              <a:defRPr/>
            </a:pPr>
            <a:r>
              <a:rPr lang="zh-CN" altLang="en-US" sz="2500" b="1" dirty="0" smtClean="0">
                <a:solidFill>
                  <a:srgbClr val="D74B4B"/>
                </a:solidFill>
                <a:latin typeface="Microsoft YaHei" charset="-122"/>
                <a:ea typeface="Microsoft YaHei" charset="-122"/>
                <a:cs typeface="Microsoft YaHei" charset="-122"/>
              </a:rPr>
              <a:t>专业</a:t>
            </a:r>
            <a:endParaRPr lang="zh-CN" altLang="en-US" sz="2500" b="1" dirty="0">
              <a:solidFill>
                <a:srgbClr val="D74B4B"/>
              </a:solidFill>
              <a:latin typeface="Microsoft YaHei" charset="-122"/>
              <a:ea typeface="Microsoft YaHei" charset="-122"/>
              <a:cs typeface="Microsoft YaHei" charset="-122"/>
            </a:endParaRPr>
          </a:p>
        </p:txBody>
      </p:sp>
      <p:sp>
        <p:nvSpPr>
          <p:cNvPr id="9" name="矩形 1"/>
          <p:cNvSpPr/>
          <p:nvPr/>
        </p:nvSpPr>
        <p:spPr>
          <a:xfrm>
            <a:off x="7872215" y="5899606"/>
            <a:ext cx="1831736" cy="477054"/>
          </a:xfrm>
          <a:prstGeom prst="rect">
            <a:avLst/>
          </a:prstGeom>
        </p:spPr>
        <p:txBody>
          <a:bodyPr wrap="square">
            <a:spAutoFit/>
          </a:bodyPr>
          <a:lstStyle/>
          <a:p>
            <a:pPr lvl="0" algn="ctr">
              <a:defRPr/>
            </a:pPr>
            <a:r>
              <a:rPr lang="zh-CN" altLang="en-US" sz="2500" b="1" dirty="0" smtClean="0">
                <a:solidFill>
                  <a:srgbClr val="D74B4B"/>
                </a:solidFill>
                <a:latin typeface="Microsoft YaHei" charset="-122"/>
                <a:ea typeface="Microsoft YaHei" charset="-122"/>
                <a:cs typeface="Microsoft YaHei" charset="-122"/>
              </a:rPr>
              <a:t>规范</a:t>
            </a:r>
            <a:endParaRPr lang="zh-CN" altLang="en-US" sz="2500" b="1" dirty="0">
              <a:solidFill>
                <a:srgbClr val="D74B4B"/>
              </a:solidFill>
              <a:latin typeface="Microsoft YaHei" charset="-122"/>
              <a:ea typeface="Microsoft YaHei" charset="-122"/>
              <a:cs typeface="Microsoft YaHei" charset="-122"/>
            </a:endParaRPr>
          </a:p>
        </p:txBody>
      </p:sp>
      <p:sp>
        <p:nvSpPr>
          <p:cNvPr id="11"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Microsoft YaHei" charset="-122"/>
                <a:ea typeface="Microsoft YaHei" charset="-122"/>
                <a:cs typeface="Microsoft YaHei" charset="-122"/>
              </a:rPr>
              <a:t>组件化</a:t>
            </a:r>
            <a:endParaRPr lang="zh-CN" altLang="en-US" sz="3000" dirty="0">
              <a:latin typeface="Microsoft YaHei" charset="-122"/>
              <a:ea typeface="Microsoft YaHei" charset="-122"/>
              <a:cs typeface="Microsoft YaHei" charset="-122"/>
            </a:endParaRPr>
          </a:p>
        </p:txBody>
      </p:sp>
      <p:sp>
        <p:nvSpPr>
          <p:cNvPr id="12" name="文本框 3"/>
          <p:cNvSpPr txBox="1"/>
          <p:nvPr/>
        </p:nvSpPr>
        <p:spPr>
          <a:xfrm>
            <a:off x="628651" y="1150653"/>
            <a:ext cx="4208392" cy="477054"/>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 typeface="Arial" pitchFamily="34" charset="0"/>
              <a:buNone/>
              <a:defRPr/>
            </a:pPr>
            <a:r>
              <a:rPr lang="zh-CN" altLang="en-US" sz="2500" b="1" dirty="0" smtClean="0">
                <a:solidFill>
                  <a:srgbClr val="D74B4B"/>
                </a:solidFill>
                <a:latin typeface="Microsoft YaHei" charset="-122"/>
                <a:ea typeface="Microsoft YaHei" charset="-122"/>
                <a:cs typeface="Microsoft YaHei" charset="-122"/>
              </a:rPr>
              <a:t>跨项目组件开发及使用</a:t>
            </a:r>
            <a:endParaRPr kumimoji="0" lang="zh-CN" altLang="en-US" sz="2500" b="1" i="0" u="none" strike="noStrike" kern="1200" cap="none" spc="0" normalizeH="0" baseline="0" noProof="0" dirty="0">
              <a:ln>
                <a:noFill/>
              </a:ln>
              <a:solidFill>
                <a:srgbClr val="D74B4B"/>
              </a:solidFill>
              <a:effectLst/>
              <a:uLnTx/>
              <a:uFillTx/>
              <a:latin typeface="Microsoft YaHei" charset="-122"/>
              <a:ea typeface="Microsoft YaHei" charset="-122"/>
              <a:cs typeface="Microsoft YaHei" charset="-122"/>
            </a:endParaRPr>
          </a:p>
        </p:txBody>
      </p:sp>
      <p:sp>
        <p:nvSpPr>
          <p:cNvPr id="13" name="圆角矩形 4"/>
          <p:cNvSpPr/>
          <p:nvPr/>
        </p:nvSpPr>
        <p:spPr bwMode="auto">
          <a:xfrm>
            <a:off x="958504" y="2826316"/>
            <a:ext cx="1637413"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2500" smtClean="0">
                <a:solidFill>
                  <a:schemeClr val="bg1"/>
                </a:solidFill>
                <a:latin typeface="Microsoft YaHei" charset="-122"/>
                <a:ea typeface="Microsoft YaHei" charset="-122"/>
                <a:cs typeface="Microsoft YaHei" charset="-122"/>
              </a:rPr>
              <a:t>组件开发</a:t>
            </a:r>
            <a:endPar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cxnSp>
        <p:nvCxnSpPr>
          <p:cNvPr id="14" name="直接箭头连接符 2"/>
          <p:cNvCxnSpPr>
            <a:stCxn id="13" idx="3"/>
            <a:endCxn id="15" idx="1"/>
          </p:cNvCxnSpPr>
          <p:nvPr/>
        </p:nvCxnSpPr>
        <p:spPr bwMode="auto">
          <a:xfrm>
            <a:off x="2595917" y="3080763"/>
            <a:ext cx="2759384" cy="0"/>
          </a:xfrm>
          <a:prstGeom prst="straightConnector1">
            <a:avLst/>
          </a:prstGeom>
          <a:solidFill>
            <a:schemeClr val="accent1"/>
          </a:solidFill>
          <a:ln w="38100" cap="flat" cmpd="sng" algn="ctr">
            <a:solidFill>
              <a:srgbClr val="354B5E"/>
            </a:solidFill>
            <a:prstDash val="solid"/>
            <a:round/>
            <a:headEnd type="none" w="med" len="med"/>
            <a:tailEnd type="triangle"/>
          </a:ln>
        </p:spPr>
      </p:cxnSp>
      <p:sp>
        <p:nvSpPr>
          <p:cNvPr id="15" name="圆角矩形 4"/>
          <p:cNvSpPr/>
          <p:nvPr/>
        </p:nvSpPr>
        <p:spPr bwMode="auto">
          <a:xfrm>
            <a:off x="5355301" y="2826316"/>
            <a:ext cx="1637413"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2500" dirty="0" smtClean="0">
                <a:solidFill>
                  <a:schemeClr val="bg1"/>
                </a:solidFill>
                <a:latin typeface="Microsoft YaHei" charset="-122"/>
                <a:ea typeface="Microsoft YaHei" charset="-122"/>
                <a:cs typeface="Microsoft YaHei" charset="-122"/>
              </a:rPr>
              <a:t>组件展示</a:t>
            </a:r>
            <a:endPar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16" name="圆角矩形 4"/>
          <p:cNvSpPr/>
          <p:nvPr/>
        </p:nvSpPr>
        <p:spPr bwMode="auto">
          <a:xfrm>
            <a:off x="9699143" y="2826316"/>
            <a:ext cx="1637413" cy="508894"/>
          </a:xfrm>
          <a:prstGeom prst="roundRect">
            <a:avLst/>
          </a:prstGeom>
          <a:solidFill>
            <a:srgbClr val="D74B4B"/>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 typeface="Arial" pitchFamily="34" charset="0"/>
              <a:buNone/>
            </a:pPr>
            <a:r>
              <a:rPr lang="zh-CN" altLang="en-US" sz="2500" dirty="0" smtClean="0">
                <a:solidFill>
                  <a:schemeClr val="bg1"/>
                </a:solidFill>
                <a:latin typeface="Microsoft YaHei" charset="-122"/>
                <a:ea typeface="Microsoft YaHei" charset="-122"/>
                <a:cs typeface="Microsoft YaHei" charset="-122"/>
              </a:rPr>
              <a:t>组件发布</a:t>
            </a:r>
            <a:endParaRPr kumimoji="0" lang="zh-CN" altLang="en-US" sz="25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cxnSp>
        <p:nvCxnSpPr>
          <p:cNvPr id="19" name="直接箭头连接符 2"/>
          <p:cNvCxnSpPr>
            <a:stCxn id="15" idx="3"/>
            <a:endCxn id="16" idx="1"/>
          </p:cNvCxnSpPr>
          <p:nvPr/>
        </p:nvCxnSpPr>
        <p:spPr bwMode="auto">
          <a:xfrm>
            <a:off x="6992714" y="3080763"/>
            <a:ext cx="2706429" cy="0"/>
          </a:xfrm>
          <a:prstGeom prst="straightConnector1">
            <a:avLst/>
          </a:prstGeom>
          <a:solidFill>
            <a:schemeClr val="accent1"/>
          </a:solidFill>
          <a:ln w="38100" cap="flat" cmpd="sng" algn="ctr">
            <a:solidFill>
              <a:srgbClr val="354B5E"/>
            </a:solidFill>
            <a:prstDash val="solid"/>
            <a:round/>
            <a:headEnd type="none" w="med" len="med"/>
            <a:tailEnd type="triangle"/>
          </a:ln>
        </p:spPr>
      </p:cxnSp>
      <p:cxnSp>
        <p:nvCxnSpPr>
          <p:cNvPr id="24" name="Elbow Connector 23"/>
          <p:cNvCxnSpPr>
            <a:stCxn id="13" idx="0"/>
            <a:endCxn id="15" idx="0"/>
          </p:cNvCxnSpPr>
          <p:nvPr/>
        </p:nvCxnSpPr>
        <p:spPr>
          <a:xfrm rot="5400000" flipH="1" flipV="1">
            <a:off x="3975609" y="627918"/>
            <a:ext cx="12700" cy="4396797"/>
          </a:xfrm>
          <a:prstGeom prst="bentConnector3">
            <a:avLst>
              <a:gd name="adj1" fmla="val 1800000"/>
            </a:avLst>
          </a:prstGeom>
          <a:ln w="38100">
            <a:solidFill>
              <a:srgbClr val="364A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2"/>
            <a:endCxn id="15" idx="2"/>
          </p:cNvCxnSpPr>
          <p:nvPr/>
        </p:nvCxnSpPr>
        <p:spPr>
          <a:xfrm rot="16200000" flipH="1">
            <a:off x="3975609" y="1136811"/>
            <a:ext cx="12700" cy="4396797"/>
          </a:xfrm>
          <a:prstGeom prst="bentConnector3">
            <a:avLst>
              <a:gd name="adj1" fmla="val 1800000"/>
            </a:avLst>
          </a:prstGeom>
          <a:ln w="38100">
            <a:solidFill>
              <a:srgbClr val="364A5E"/>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73449" y="2120261"/>
            <a:ext cx="2484655" cy="477054"/>
          </a:xfrm>
          <a:prstGeom prst="rect">
            <a:avLst/>
          </a:prstGeom>
          <a:noFill/>
        </p:spPr>
        <p:txBody>
          <a:bodyPr wrap="none" rtlCol="0">
            <a:spAutoFit/>
          </a:bodyPr>
          <a:lstStyle/>
          <a:p>
            <a:r>
              <a:rPr lang="en-US" altLang="zh-CN" sz="2500" dirty="0" smtClean="0">
                <a:latin typeface="Microsoft YaHei" charset="-122"/>
                <a:ea typeface="Microsoft YaHei" charset="-122"/>
                <a:cs typeface="Microsoft YaHei" charset="-122"/>
              </a:rPr>
              <a:t>jest,</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karma</a:t>
            </a:r>
            <a:r>
              <a:rPr lang="zh-CN" altLang="en-US" sz="2500" dirty="0" smtClean="0">
                <a:latin typeface="Microsoft YaHei" charset="-122"/>
                <a:ea typeface="Microsoft YaHei" charset="-122"/>
                <a:cs typeface="Microsoft YaHei" charset="-122"/>
              </a:rPr>
              <a:t>测试</a:t>
            </a:r>
            <a:endParaRPr lang="en-US" sz="2500" dirty="0">
              <a:latin typeface="Microsoft YaHei" charset="-122"/>
              <a:ea typeface="Microsoft YaHei" charset="-122"/>
              <a:cs typeface="Microsoft YaHei" charset="-122"/>
            </a:endParaRPr>
          </a:p>
        </p:txBody>
      </p:sp>
      <p:sp>
        <p:nvSpPr>
          <p:cNvPr id="39" name="TextBox 38"/>
          <p:cNvSpPr txBox="1"/>
          <p:nvPr/>
        </p:nvSpPr>
        <p:spPr>
          <a:xfrm>
            <a:off x="4488215" y="3642329"/>
            <a:ext cx="2502608" cy="477054"/>
          </a:xfrm>
          <a:prstGeom prst="rect">
            <a:avLst/>
          </a:prstGeom>
          <a:noFill/>
        </p:spPr>
        <p:txBody>
          <a:bodyPr wrap="square" rtlCol="0">
            <a:spAutoFit/>
          </a:bodyPr>
          <a:lstStyle/>
          <a:p>
            <a:r>
              <a:rPr lang="en-US" altLang="zh-CN" sz="2500" dirty="0">
                <a:latin typeface="Microsoft YaHei" charset="-122"/>
                <a:ea typeface="Microsoft YaHei" charset="-122"/>
                <a:cs typeface="Microsoft YaHei" charset="-122"/>
              </a:rPr>
              <a:t>e</a:t>
            </a:r>
            <a:r>
              <a:rPr lang="en-US" altLang="zh-CN" sz="2500" dirty="0" smtClean="0">
                <a:latin typeface="Microsoft YaHei" charset="-122"/>
                <a:ea typeface="Microsoft YaHei" charset="-122"/>
                <a:cs typeface="Microsoft YaHei" charset="-122"/>
              </a:rPr>
              <a:t>xample/demo</a:t>
            </a:r>
            <a:endParaRPr lang="en-US" sz="2500" dirty="0">
              <a:latin typeface="Microsoft YaHei" charset="-122"/>
              <a:ea typeface="Microsoft YaHei" charset="-122"/>
              <a:cs typeface="Microsoft YaHei" charset="-122"/>
            </a:endParaRPr>
          </a:p>
        </p:txBody>
      </p:sp>
      <p:sp>
        <p:nvSpPr>
          <p:cNvPr id="40" name="Rounded Rectangle 39"/>
          <p:cNvSpPr/>
          <p:nvPr/>
        </p:nvSpPr>
        <p:spPr>
          <a:xfrm>
            <a:off x="981103" y="3851196"/>
            <a:ext cx="3153575" cy="31805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latin typeface="Microsoft YaHei" charset="-122"/>
                <a:ea typeface="Microsoft YaHei" charset="-122"/>
                <a:cs typeface="Microsoft YaHei" charset="-122"/>
              </a:rPr>
              <a:t>s</a:t>
            </a:r>
            <a:r>
              <a:rPr lang="en-US" altLang="zh-CN" sz="1800" dirty="0" smtClean="0">
                <a:latin typeface="Microsoft YaHei" charset="-122"/>
                <a:ea typeface="Microsoft YaHei" charset="-122"/>
                <a:cs typeface="Microsoft YaHei" charset="-122"/>
              </a:rPr>
              <a:t>teamer-react-component</a:t>
            </a:r>
            <a:endParaRPr lang="en-US" sz="1800" dirty="0">
              <a:latin typeface="Microsoft YaHei" charset="-122"/>
              <a:ea typeface="Microsoft YaHei" charset="-122"/>
              <a:cs typeface="Microsoft YaHei" charset="-122"/>
            </a:endParaRPr>
          </a:p>
        </p:txBody>
      </p:sp>
      <p:sp>
        <p:nvSpPr>
          <p:cNvPr id="41" name="Rounded Rectangle 40"/>
          <p:cNvSpPr/>
          <p:nvPr/>
        </p:nvSpPr>
        <p:spPr>
          <a:xfrm>
            <a:off x="987454" y="4310126"/>
            <a:ext cx="3147224" cy="31805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smtClean="0">
                <a:latin typeface="Microsoft YaHei" charset="-122"/>
                <a:ea typeface="Microsoft YaHei" charset="-122"/>
                <a:cs typeface="Microsoft YaHei" charset="-122"/>
              </a:rPr>
              <a:t>steamer-</a:t>
            </a:r>
            <a:r>
              <a:rPr lang="en-US" altLang="zh-CN" sz="1800" dirty="0" err="1" smtClean="0">
                <a:latin typeface="Microsoft YaHei" charset="-122"/>
                <a:ea typeface="Microsoft YaHei" charset="-122"/>
                <a:cs typeface="Microsoft YaHei" charset="-122"/>
              </a:rPr>
              <a:t>vue</a:t>
            </a:r>
            <a:r>
              <a:rPr lang="en-US" altLang="zh-CN" sz="1800" dirty="0" smtClean="0">
                <a:latin typeface="Microsoft YaHei" charset="-122"/>
                <a:ea typeface="Microsoft YaHei" charset="-122"/>
                <a:cs typeface="Microsoft YaHei" charset="-122"/>
              </a:rPr>
              <a:t>-component</a:t>
            </a:r>
            <a:endParaRPr lang="en-US" sz="1800" dirty="0">
              <a:latin typeface="Microsoft YaHei" charset="-122"/>
              <a:ea typeface="Microsoft YaHei" charset="-122"/>
              <a:cs typeface="Microsoft YaHei" charset="-122"/>
            </a:endParaRPr>
          </a:p>
        </p:txBody>
      </p:sp>
      <p:sp>
        <p:nvSpPr>
          <p:cNvPr id="42" name="Rounded Rectangle 41"/>
          <p:cNvSpPr/>
          <p:nvPr/>
        </p:nvSpPr>
        <p:spPr>
          <a:xfrm>
            <a:off x="981102" y="4781756"/>
            <a:ext cx="3257349" cy="31805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smtClean="0">
                <a:latin typeface="Microsoft YaHei" charset="-122"/>
                <a:ea typeface="Microsoft YaHei" charset="-122"/>
                <a:cs typeface="Microsoft YaHei" charset="-122"/>
              </a:rPr>
              <a:t>steamer-</a:t>
            </a:r>
            <a:r>
              <a:rPr lang="en-US" altLang="zh-CN" sz="1800" dirty="0" err="1" smtClean="0">
                <a:latin typeface="Microsoft YaHei" charset="-122"/>
                <a:ea typeface="Microsoft YaHei" charset="-122"/>
                <a:cs typeface="Microsoft YaHei" charset="-122"/>
              </a:rPr>
              <a:t>simpe</a:t>
            </a:r>
            <a:r>
              <a:rPr lang="en-US" altLang="zh-CN" sz="1800" dirty="0" smtClean="0">
                <a:latin typeface="Microsoft YaHei" charset="-122"/>
                <a:ea typeface="Microsoft YaHei" charset="-122"/>
                <a:cs typeface="Microsoft YaHei" charset="-122"/>
              </a:rPr>
              <a:t>-component</a:t>
            </a:r>
            <a:endParaRPr lang="en-US" sz="1800" dirty="0">
              <a:latin typeface="Microsoft YaHei" charset="-122"/>
              <a:ea typeface="Microsoft YaHei" charset="-122"/>
              <a:cs typeface="Microsoft YaHei" charset="-122"/>
            </a:endParaRPr>
          </a:p>
        </p:txBody>
      </p:sp>
      <p:sp>
        <p:nvSpPr>
          <p:cNvPr id="43" name="Rounded Rectangle 42"/>
          <p:cNvSpPr/>
          <p:nvPr/>
        </p:nvSpPr>
        <p:spPr>
          <a:xfrm>
            <a:off x="9699143" y="3771670"/>
            <a:ext cx="1363554" cy="31805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err="1">
                <a:latin typeface="Microsoft YaHei" charset="-122"/>
                <a:ea typeface="Microsoft YaHei" charset="-122"/>
                <a:cs typeface="Microsoft YaHei" charset="-122"/>
              </a:rPr>
              <a:t>n</a:t>
            </a:r>
            <a:r>
              <a:rPr lang="en-US" altLang="zh-CN" sz="1800" dirty="0" err="1" smtClean="0">
                <a:latin typeface="Microsoft YaHei" charset="-122"/>
                <a:ea typeface="Microsoft YaHei" charset="-122"/>
                <a:cs typeface="Microsoft YaHei" charset="-122"/>
              </a:rPr>
              <a:t>pm</a:t>
            </a:r>
            <a:r>
              <a:rPr lang="en-US" altLang="zh-CN" sz="1800" dirty="0" smtClean="0">
                <a:latin typeface="Microsoft YaHei" charset="-122"/>
                <a:ea typeface="Microsoft YaHei" charset="-122"/>
                <a:cs typeface="Microsoft YaHei" charset="-122"/>
              </a:rPr>
              <a:t>:</a:t>
            </a:r>
            <a:r>
              <a:rPr lang="zh-CN" altLang="en-US" sz="1800" dirty="0" smtClean="0">
                <a:latin typeface="Microsoft YaHei" charset="-122"/>
                <a:ea typeface="Microsoft YaHei" charset="-122"/>
                <a:cs typeface="Microsoft YaHei" charset="-122"/>
              </a:rPr>
              <a:t> 外部</a:t>
            </a:r>
            <a:endParaRPr lang="en-US" sz="1800" dirty="0">
              <a:latin typeface="Microsoft YaHei" charset="-122"/>
              <a:ea typeface="Microsoft YaHei" charset="-122"/>
              <a:cs typeface="Microsoft YaHei" charset="-122"/>
            </a:endParaRPr>
          </a:p>
        </p:txBody>
      </p:sp>
      <p:sp>
        <p:nvSpPr>
          <p:cNvPr id="44" name="Rounded Rectangle 43"/>
          <p:cNvSpPr/>
          <p:nvPr/>
        </p:nvSpPr>
        <p:spPr>
          <a:xfrm>
            <a:off x="9695479" y="4310126"/>
            <a:ext cx="2149096" cy="31805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err="1" smtClean="0">
                <a:latin typeface="Microsoft YaHei" charset="-122"/>
                <a:ea typeface="Microsoft YaHei" charset="-122"/>
                <a:cs typeface="Microsoft YaHei" charset="-122"/>
              </a:rPr>
              <a:t>tnpm</a:t>
            </a:r>
            <a:r>
              <a:rPr lang="en-US" altLang="zh-CN" sz="1800" dirty="0" smtClean="0">
                <a:latin typeface="Microsoft YaHei" charset="-122"/>
                <a:ea typeface="Microsoft YaHei" charset="-122"/>
                <a:cs typeface="Microsoft YaHei" charset="-122"/>
              </a:rPr>
              <a:t>/</a:t>
            </a:r>
            <a:r>
              <a:rPr lang="en-US" altLang="zh-CN" sz="1800" dirty="0" err="1" smtClean="0">
                <a:latin typeface="Microsoft YaHei" charset="-122"/>
                <a:ea typeface="Microsoft YaHei" charset="-122"/>
                <a:cs typeface="Microsoft YaHei" charset="-122"/>
              </a:rPr>
              <a:t>cnpm</a:t>
            </a:r>
            <a:r>
              <a:rPr lang="en-US" altLang="zh-CN" sz="1800" dirty="0" smtClean="0">
                <a:latin typeface="Microsoft YaHei" charset="-122"/>
                <a:ea typeface="Microsoft YaHei" charset="-122"/>
                <a:cs typeface="Microsoft YaHei" charset="-122"/>
              </a:rPr>
              <a:t>:</a:t>
            </a:r>
            <a:r>
              <a:rPr lang="zh-CN" altLang="en-US" sz="1800" dirty="0" smtClean="0">
                <a:latin typeface="Microsoft YaHei" charset="-122"/>
                <a:ea typeface="Microsoft YaHei" charset="-122"/>
                <a:cs typeface="Microsoft YaHei" charset="-122"/>
              </a:rPr>
              <a:t> 内部</a:t>
            </a:r>
            <a:endParaRPr lang="en-US" sz="1800" dirty="0">
              <a:latin typeface="Microsoft YaHei" charset="-122"/>
              <a:ea typeface="Microsoft YaHei" charset="-122"/>
              <a:cs typeface="Microsoft YaHei" charset="-122"/>
            </a:endParaRPr>
          </a:p>
        </p:txBody>
      </p:sp>
      <p:sp>
        <p:nvSpPr>
          <p:cNvPr id="26" name="TextBox 25"/>
          <p:cNvSpPr txBox="1"/>
          <p:nvPr/>
        </p:nvSpPr>
        <p:spPr>
          <a:xfrm>
            <a:off x="850533" y="5342984"/>
            <a:ext cx="3414714" cy="369332"/>
          </a:xfrm>
          <a:prstGeom prst="rect">
            <a:avLst/>
          </a:prstGeom>
          <a:noFill/>
        </p:spPr>
        <p:txBody>
          <a:bodyPr wrap="square" rtlCol="0">
            <a:spAutoFit/>
          </a:bodyPr>
          <a:lstStyle/>
          <a:p>
            <a:r>
              <a:rPr lang="zh-CN" altLang="en-US" sz="1800" smtClean="0">
                <a:latin typeface="Microsoft YaHei" charset="-122"/>
                <a:ea typeface="Microsoft YaHei" charset="-122"/>
                <a:cs typeface="Microsoft YaHei" charset="-122"/>
              </a:rPr>
              <a:t>目录</a:t>
            </a:r>
            <a:r>
              <a:rPr lang="zh-CN" altLang="en-US" sz="1800">
                <a:latin typeface="Microsoft YaHei" charset="-122"/>
                <a:ea typeface="Microsoft YaHei" charset="-122"/>
                <a:cs typeface="Microsoft YaHei" charset="-122"/>
              </a:rPr>
              <a:t>，</a:t>
            </a:r>
            <a:r>
              <a:rPr lang="zh-CN" altLang="en-US" sz="1800" smtClean="0">
                <a:latin typeface="Microsoft YaHei" charset="-122"/>
                <a:ea typeface="Microsoft YaHei" charset="-122"/>
                <a:cs typeface="Microsoft YaHei" charset="-122"/>
              </a:rPr>
              <a:t>命令</a:t>
            </a:r>
            <a:r>
              <a:rPr lang="zh-CN" altLang="en-US" sz="1800" dirty="0" smtClean="0">
                <a:latin typeface="Microsoft YaHei" charset="-122"/>
                <a:ea typeface="Microsoft YaHei" charset="-122"/>
                <a:cs typeface="Microsoft YaHei" charset="-122"/>
              </a:rPr>
              <a:t>，</a:t>
            </a:r>
            <a:r>
              <a:rPr lang="zh-CN" altLang="en-US" sz="1800" smtClean="0">
                <a:latin typeface="Microsoft YaHei" charset="-122"/>
                <a:ea typeface="Microsoft YaHei" charset="-122"/>
                <a:cs typeface="Microsoft YaHei" charset="-122"/>
              </a:rPr>
              <a:t>测试，打包方式等</a:t>
            </a:r>
            <a:endParaRPr lang="en-US" sz="1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309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你的第一个网站是怎么搭建的呢？</a:t>
            </a:r>
            <a:endParaRPr lang="zh-CN" altLang="en-US" dirty="0">
              <a:latin typeface="微软雅黑" panose="020B0503020204020204" pitchFamily="34" charset="-122"/>
              <a:ea typeface="微软雅黑" panose="020B0503020204020204" pitchFamily="34" charset="-122"/>
            </a:endParaRPr>
          </a:p>
        </p:txBody>
      </p:sp>
      <p:pic>
        <p:nvPicPr>
          <p:cNvPr id="9" name="Picture 2" descr="http://fmn.xnpic.com/fmn057/20140224/1205/p/m2w690hq92lt_large_T5xk_592f00008a9b1260.jpg">
            <a:extLst>
              <a:ext uri="{FF2B5EF4-FFF2-40B4-BE49-F238E27FC236}">
                <a16:creationId xmlns:a16="http://schemas.microsoft.com/office/drawing/2014/main" xmlns="" id="{01A82862-9D2E-4786-B120-75D1626C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0" y="1986978"/>
            <a:ext cx="6933812" cy="31654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fmn.rrfmn.com/fmn061/20140224/1205/p/m2w690hq92lt_large_XUbu_7bb2000075661191.jpg">
            <a:extLst>
              <a:ext uri="{FF2B5EF4-FFF2-40B4-BE49-F238E27FC236}">
                <a16:creationId xmlns:a16="http://schemas.microsoft.com/office/drawing/2014/main" xmlns="" id="{7AE0336F-FD32-4FB1-8AF4-77EFCA85B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552" y="1986978"/>
            <a:ext cx="7000483" cy="31654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fmn.rrimg.com/fmn064/20140224/1205/p/m2w690hq92lt_large_UUdv_5791000016eb1260.jpg">
            <a:extLst>
              <a:ext uri="{FF2B5EF4-FFF2-40B4-BE49-F238E27FC236}">
                <a16:creationId xmlns:a16="http://schemas.microsoft.com/office/drawing/2014/main" xmlns="" id="{B6F1D243-4CCD-49B4-9D31-70FABA68B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922" y="1986978"/>
            <a:ext cx="7137747" cy="316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7283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Microsoft YaHei" charset="-122"/>
                <a:ea typeface="Microsoft YaHei" charset="-122"/>
                <a:cs typeface="Microsoft YaHei" charset="-122"/>
              </a:rPr>
              <a:t>组件化</a:t>
            </a:r>
            <a:endParaRPr lang="zh-CN" altLang="en-US" sz="3000" dirty="0">
              <a:latin typeface="Microsoft YaHei" charset="-122"/>
              <a:ea typeface="Microsoft YaHei" charset="-122"/>
              <a:cs typeface="Microsoft YaHei" charset="-122"/>
            </a:endParaRPr>
          </a:p>
        </p:txBody>
      </p:sp>
      <p:sp>
        <p:nvSpPr>
          <p:cNvPr id="12" name="文本框 3"/>
          <p:cNvSpPr txBox="1"/>
          <p:nvPr/>
        </p:nvSpPr>
        <p:spPr>
          <a:xfrm>
            <a:off x="628651" y="1150653"/>
            <a:ext cx="3771072" cy="477054"/>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 typeface="Arial" pitchFamily="34" charset="0"/>
              <a:buNone/>
              <a:defRPr/>
            </a:pPr>
            <a:r>
              <a:rPr lang="zh-CN" altLang="en-US" sz="2500" b="1" dirty="0" smtClean="0">
                <a:solidFill>
                  <a:srgbClr val="D74B4B"/>
                </a:solidFill>
                <a:latin typeface="Microsoft YaHei" charset="-122"/>
                <a:ea typeface="Microsoft YaHei" charset="-122"/>
                <a:cs typeface="Microsoft YaHei" charset="-122"/>
              </a:rPr>
              <a:t>组件库开发及使用</a:t>
            </a:r>
            <a:endParaRPr kumimoji="0" lang="zh-CN" altLang="en-US" sz="2500" b="1" i="0" u="none" strike="noStrike" kern="1200" cap="none" spc="0" normalizeH="0" baseline="0" noProof="0" dirty="0">
              <a:ln>
                <a:noFill/>
              </a:ln>
              <a:solidFill>
                <a:srgbClr val="D74B4B"/>
              </a:solidFill>
              <a:effectLst/>
              <a:uLnTx/>
              <a:uFillTx/>
              <a:latin typeface="Microsoft YaHei" charset="-122"/>
              <a:ea typeface="Microsoft YaHei" charset="-122"/>
              <a:cs typeface="Microsoft YaHei" charset="-122"/>
            </a:endParaRPr>
          </a:p>
        </p:txBody>
      </p:sp>
      <p:pic>
        <p:nvPicPr>
          <p:cNvPr id="2" name="Picture 1"/>
          <p:cNvPicPr>
            <a:picLocks noChangeAspect="1"/>
          </p:cNvPicPr>
          <p:nvPr/>
        </p:nvPicPr>
        <p:blipFill>
          <a:blip r:embed="rId3"/>
          <a:stretch>
            <a:fillRect/>
          </a:stretch>
        </p:blipFill>
        <p:spPr>
          <a:xfrm>
            <a:off x="628650" y="2126421"/>
            <a:ext cx="3479524" cy="920390"/>
          </a:xfrm>
          <a:prstGeom prst="rect">
            <a:avLst/>
          </a:prstGeom>
        </p:spPr>
      </p:pic>
      <p:pic>
        <p:nvPicPr>
          <p:cNvPr id="3" name="Picture 2"/>
          <p:cNvPicPr>
            <a:picLocks noChangeAspect="1"/>
          </p:cNvPicPr>
          <p:nvPr/>
        </p:nvPicPr>
        <p:blipFill>
          <a:blip r:embed="rId4"/>
          <a:stretch>
            <a:fillRect/>
          </a:stretch>
        </p:blipFill>
        <p:spPr>
          <a:xfrm>
            <a:off x="4572000" y="1509091"/>
            <a:ext cx="1905000" cy="1905000"/>
          </a:xfrm>
          <a:prstGeom prst="rect">
            <a:avLst/>
          </a:prstGeom>
        </p:spPr>
      </p:pic>
      <p:sp>
        <p:nvSpPr>
          <p:cNvPr id="28" name="Content Placeholder 2">
            <a:extLst>
              <a:ext uri="{FF2B5EF4-FFF2-40B4-BE49-F238E27FC236}">
                <a16:creationId xmlns:a16="http://schemas.microsoft.com/office/drawing/2014/main" xmlns="" id="{66E46628-8296-4697-854D-73484968BBA9}"/>
              </a:ext>
            </a:extLst>
          </p:cNvPr>
          <p:cNvSpPr txBox="1">
            <a:spLocks/>
          </p:cNvSpPr>
          <p:nvPr/>
        </p:nvSpPr>
        <p:spPr>
          <a:xfrm>
            <a:off x="628650" y="3485321"/>
            <a:ext cx="10515600" cy="26193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smtClean="0">
                <a:latin typeface="微软雅黑" panose="020B0503020204020204" pitchFamily="34" charset="-122"/>
                <a:ea typeface="微软雅黑" panose="020B0503020204020204" pitchFamily="34" charset="-122"/>
              </a:rPr>
              <a:t>更复杂的脚手架</a:t>
            </a:r>
            <a:endParaRPr lang="en-US" altLang="zh-CN" sz="2500" dirty="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整体引入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单个组件引用</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国际化</a:t>
            </a:r>
            <a:endParaRPr lang="en-US" altLang="zh-CN" sz="2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72956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zh-CN" altLang="en-US" sz="2500" dirty="0" smtClean="0">
                <a:latin typeface="微软雅黑" panose="020B0503020204020204" pitchFamily="34" charset="-122"/>
                <a:ea typeface="微软雅黑" panose="020B0503020204020204" pitchFamily="34" charset="-122"/>
              </a:rPr>
              <a:t>需求：定义数据结构</a:t>
            </a:r>
            <a:r>
              <a:rPr lang="zh-CN" altLang="en-US" sz="2500" dirty="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zh-CN" altLang="en-US" sz="2500" dirty="0">
                <a:latin typeface="微软雅黑" panose="020B0503020204020204" pitchFamily="34" charset="-122"/>
                <a:ea typeface="微软雅黑" panose="020B0503020204020204" pitchFamily="34" charset="-122"/>
              </a:rPr>
              <a:t>假数据</a:t>
            </a:r>
            <a:r>
              <a:rPr lang="zh-CN" altLang="en-US" sz="2500" dirty="0" smtClean="0">
                <a:latin typeface="微软雅黑" panose="020B0503020204020204" pitchFamily="34" charset="-122"/>
                <a:ea typeface="微软雅黑" panose="020B0503020204020204" pitchFamily="34" charset="-122"/>
              </a:rPr>
              <a:t>测试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记录接口文档</a:t>
            </a:r>
            <a:endParaRPr lang="en-US" altLang="zh-CN" sz="2500" dirty="0" smtClean="0">
              <a:latin typeface="微软雅黑" panose="020B0503020204020204" pitchFamily="34" charset="-122"/>
              <a:ea typeface="微软雅黑" panose="020B0503020204020204" pitchFamily="34" charset="-122"/>
            </a:endParaRPr>
          </a:p>
          <a:p>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推荐：</a:t>
            </a:r>
            <a:r>
              <a:rPr lang="en-US" altLang="zh-CN" sz="2500" dirty="0" smtClean="0">
                <a:latin typeface="微软雅黑" panose="020B0503020204020204" pitchFamily="34" charset="-122"/>
                <a:ea typeface="微软雅黑" panose="020B0503020204020204" pitchFamily="34" charset="-122"/>
              </a:rPr>
              <a:t>postman</a:t>
            </a:r>
            <a:endParaRPr lang="en-US" altLang="zh-CN" sz="2500" dirty="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线上服务：</a:t>
            </a:r>
            <a:r>
              <a:rPr lang="en-US" altLang="zh-CN" sz="2500" dirty="0" smtClean="0">
                <a:latin typeface="微软雅黑" panose="020B0503020204020204" pitchFamily="34" charset="-122"/>
                <a:ea typeface="微软雅黑" panose="020B0503020204020204" pitchFamily="34" charset="-122"/>
              </a:rPr>
              <a:t>easy-</a:t>
            </a:r>
            <a:r>
              <a:rPr lang="en-US" altLang="zh-CN" sz="2500" dirty="0" err="1" smtClean="0">
                <a:latin typeface="微软雅黑" panose="020B0503020204020204" pitchFamily="34" charset="-122"/>
                <a:ea typeface="微软雅黑" panose="020B0503020204020204" pitchFamily="34" charset="-122"/>
              </a:rPr>
              <a:t>mock.com</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本地服务：</a:t>
            </a:r>
            <a:r>
              <a:rPr lang="en-US" altLang="zh-CN" sz="2500" dirty="0" smtClean="0">
                <a:latin typeface="微软雅黑" panose="020B0503020204020204" pitchFamily="34" charset="-122"/>
                <a:ea typeface="微软雅黑" panose="020B0503020204020204" pitchFamily="34" charset="-122"/>
              </a:rPr>
              <a:t>steamer-plugin-mock</a:t>
            </a:r>
          </a:p>
          <a:p>
            <a:endParaRPr lang="en-US" altLang="zh-CN" sz="2500" dirty="0">
              <a:latin typeface="微软雅黑" panose="020B0503020204020204" pitchFamily="34" charset="-122"/>
              <a:ea typeface="微软雅黑" panose="020B0503020204020204" pitchFamily="34" charset="-122"/>
            </a:endParaRPr>
          </a:p>
        </p:txBody>
      </p:sp>
      <p:sp>
        <p:nvSpPr>
          <p:cNvPr id="5"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接口联调</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9721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开发环境与生产环境衔接</a:t>
            </a:r>
            <a:endParaRPr lang="zh-CN" altLang="en-US"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smtClean="0">
                <a:latin typeface="微软雅黑" panose="020B0503020204020204" pitchFamily="34" charset="-122"/>
                <a:ea typeface="微软雅黑" panose="020B0503020204020204" pitchFamily="34" charset="-122"/>
              </a:rPr>
              <a:t>环节二</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28375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zh-CN" altLang="en-US" sz="2500" dirty="0" smtClean="0">
                <a:latin typeface="微软雅黑" panose="020B0503020204020204" pitchFamily="34" charset="-122"/>
                <a:ea typeface="微软雅黑" panose="020B0503020204020204" pitchFamily="34" charset="-122"/>
              </a:rPr>
              <a:t>难点：数据并发量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数据处理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服务器运维</a:t>
            </a:r>
            <a:endParaRPr lang="en-US" altLang="zh-CN" sz="2500" dirty="0" smtClean="0">
              <a:latin typeface="微软雅黑" panose="020B0503020204020204" pitchFamily="34" charset="-122"/>
              <a:ea typeface="微软雅黑" panose="020B0503020204020204" pitchFamily="34" charset="-122"/>
            </a:endParaRPr>
          </a:p>
          <a:p>
            <a:endParaRPr lang="en-US" altLang="zh-CN" sz="2500" dirty="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整合：</a:t>
            </a:r>
            <a:r>
              <a:rPr lang="en-US" altLang="zh-CN" sz="2500" dirty="0" smtClean="0">
                <a:latin typeface="微软雅黑" panose="020B0503020204020204" pitchFamily="34" charset="-122"/>
                <a:ea typeface="微软雅黑" panose="020B0503020204020204" pitchFamily="34" charset="-122"/>
              </a:rPr>
              <a:t>SDK</a:t>
            </a:r>
          </a:p>
          <a:p>
            <a:endParaRPr lang="en-US" altLang="zh-CN" sz="2500" dirty="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取代方案：</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产品：百度统计 </a:t>
            </a:r>
            <a:r>
              <a:rPr lang="en-US" altLang="zh-CN" sz="2500" dirty="0" smtClean="0">
                <a:latin typeface="微软雅黑" panose="020B0503020204020204" pitchFamily="34" charset="-122"/>
                <a:ea typeface="微软雅黑" panose="020B0503020204020204" pitchFamily="34" charset="-122"/>
              </a:rPr>
              <a:t>or</a:t>
            </a:r>
            <a:r>
              <a:rPr lang="zh-CN" altLang="en-US" sz="2500" dirty="0" smtClean="0">
                <a:latin typeface="微软雅黑" panose="020B0503020204020204" pitchFamily="34" charset="-122"/>
                <a:ea typeface="微软雅黑" panose="020B0503020204020204" pitchFamily="34" charset="-122"/>
              </a:rPr>
              <a:t> 腾讯统计</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性能：</a:t>
            </a:r>
            <a:r>
              <a:rPr lang="en-US" altLang="zh-CN" sz="2500" dirty="0" err="1" smtClean="0">
                <a:latin typeface="微软雅黑" panose="020B0503020204020204" pitchFamily="34" charset="-122"/>
                <a:ea typeface="微软雅黑" panose="020B0503020204020204" pitchFamily="34" charset="-122"/>
              </a:rPr>
              <a:t>wetest</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报错：</a:t>
            </a:r>
            <a:r>
              <a:rPr lang="en-US" altLang="zh-CN" sz="2500" dirty="0" err="1" smtClean="0">
                <a:latin typeface="微软雅黑" panose="020B0503020204020204" pitchFamily="34" charset="-122"/>
                <a:ea typeface="微软雅黑" panose="020B0503020204020204" pitchFamily="34" charset="-122"/>
              </a:rPr>
              <a:t>sentry.io</a:t>
            </a:r>
            <a:endParaRPr lang="en-US" altLang="zh-CN" sz="2500" dirty="0" smtClean="0">
              <a:latin typeface="微软雅黑" panose="020B0503020204020204" pitchFamily="34" charset="-122"/>
              <a:ea typeface="微软雅黑" panose="020B0503020204020204" pitchFamily="34" charset="-122"/>
            </a:endParaRPr>
          </a:p>
          <a:p>
            <a:endParaRPr lang="en-US" altLang="zh-CN" sz="2500" dirty="0">
              <a:latin typeface="微软雅黑" panose="020B0503020204020204" pitchFamily="34" charset="-122"/>
              <a:ea typeface="微软雅黑" panose="020B0503020204020204" pitchFamily="34" charset="-122"/>
            </a:endParaRPr>
          </a:p>
        </p:txBody>
      </p:sp>
      <p:sp>
        <p:nvSpPr>
          <p:cNvPr id="5"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a:latin typeface="微软雅黑" panose="020B0503020204020204" pitchFamily="34" charset="-122"/>
                <a:ea typeface="微软雅黑" panose="020B0503020204020204" pitchFamily="34" charset="-122"/>
              </a:rPr>
              <a:t>数据上报与错误监控</a:t>
            </a:r>
          </a:p>
        </p:txBody>
      </p:sp>
    </p:spTree>
    <p:extLst>
      <p:ext uri="{BB962C8B-B14F-4D97-AF65-F5344CB8AC3E}">
        <p14:creationId xmlns:p14="http://schemas.microsoft.com/office/powerpoint/2010/main" val="7446887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zh-CN" altLang="en-US" sz="2500" dirty="0" smtClean="0">
                <a:latin typeface="微软雅黑" panose="020B0503020204020204" pitchFamily="34" charset="-122"/>
                <a:ea typeface="微软雅黑" panose="020B0503020204020204" pitchFamily="34" charset="-122"/>
              </a:rPr>
              <a:t>开源项目：</a:t>
            </a:r>
            <a:r>
              <a:rPr lang="en-US" altLang="zh-CN" sz="2500" dirty="0" err="1" smtClean="0">
                <a:latin typeface="微软雅黑" panose="020B0503020204020204" pitchFamily="34" charset="-122"/>
                <a:ea typeface="微软雅黑" panose="020B0503020204020204" pitchFamily="34" charset="-122"/>
              </a:rPr>
              <a:t>Github</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Travis-CI</a:t>
            </a:r>
          </a:p>
          <a:p>
            <a:r>
              <a:rPr lang="zh-CN" altLang="en-US" sz="2500" dirty="0" smtClean="0">
                <a:latin typeface="微软雅黑" panose="020B0503020204020204" pitchFamily="34" charset="-122"/>
                <a:ea typeface="微软雅黑" panose="020B0503020204020204" pitchFamily="34" charset="-122"/>
              </a:rPr>
              <a:t>私有项目：</a:t>
            </a:r>
            <a:r>
              <a:rPr lang="en-US" altLang="zh-CN" sz="2500" dirty="0" err="1" smtClean="0">
                <a:latin typeface="微软雅黑" panose="020B0503020204020204" pitchFamily="34" charset="-122"/>
                <a:ea typeface="微软雅黑" panose="020B0503020204020204" pitchFamily="34" charset="-122"/>
              </a:rPr>
              <a:t>Bitbucket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Pipeline</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or</a:t>
            </a:r>
            <a:r>
              <a:rPr lang="zh-CN" altLang="en-US" sz="2500" dirty="0" smtClean="0">
                <a:latin typeface="微软雅黑" panose="020B0503020204020204" pitchFamily="34" charset="-122"/>
                <a:ea typeface="微软雅黑" panose="020B0503020204020204" pitchFamily="34" charset="-122"/>
              </a:rPr>
              <a:t> </a:t>
            </a:r>
            <a:r>
              <a:rPr lang="en-US" altLang="zh-CN" sz="2500" dirty="0" err="1" smtClean="0">
                <a:latin typeface="微软雅黑" panose="020B0503020204020204" pitchFamily="34" charset="-122"/>
                <a:ea typeface="微软雅黑" panose="020B0503020204020204" pitchFamily="34" charset="-122"/>
              </a:rPr>
              <a:t>Gitlab</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Pipeline</a:t>
            </a:r>
            <a:endParaRPr lang="en-US" altLang="zh-CN" sz="2500" dirty="0">
              <a:latin typeface="微软雅黑" panose="020B0503020204020204" pitchFamily="34" charset="-122"/>
              <a:ea typeface="微软雅黑" panose="020B0503020204020204" pitchFamily="34"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34167184"/>
              </p:ext>
            </p:extLst>
          </p:nvPr>
        </p:nvGraphicFramePr>
        <p:xfrm>
          <a:off x="1004524" y="2844680"/>
          <a:ext cx="10522068" cy="3291912"/>
        </p:xfrm>
        <a:graphic>
          <a:graphicData uri="http://schemas.openxmlformats.org/drawingml/2006/table">
            <a:tbl>
              <a:tblPr firstRow="1" bandRow="1">
                <a:tableStyleId>{72833802-FEF1-4C79-8D5D-14CF1EAF98D9}</a:tableStyleId>
              </a:tblPr>
              <a:tblGrid>
                <a:gridCol w="2821323"/>
                <a:gridCol w="2439711"/>
                <a:gridCol w="2630517"/>
                <a:gridCol w="2630517"/>
              </a:tblGrid>
              <a:tr h="528344">
                <a:tc>
                  <a:txBody>
                    <a:bodyPr/>
                    <a:lstStyle/>
                    <a:p>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公有仓库</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私有仓库</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持续集成</a:t>
                      </a:r>
                      <a:endParaRPr lang="en-US" sz="2500" dirty="0">
                        <a:latin typeface="Microsoft YaHei" charset="-122"/>
                        <a:ea typeface="Microsoft YaHei" charset="-122"/>
                        <a:cs typeface="Microsoft YaHei" charset="-122"/>
                      </a:endParaRPr>
                    </a:p>
                  </a:txBody>
                  <a:tcPr/>
                </a:tc>
              </a:tr>
              <a:tr h="528344">
                <a:tc>
                  <a:txBody>
                    <a:bodyPr/>
                    <a:lstStyle/>
                    <a:p>
                      <a:r>
                        <a:rPr lang="en-US" altLang="zh-CN" sz="2500" dirty="0" err="1" smtClean="0">
                          <a:latin typeface="Microsoft YaHei" charset="-122"/>
                          <a:ea typeface="Microsoft YaHei" charset="-122"/>
                          <a:cs typeface="Microsoft YaHei" charset="-122"/>
                        </a:rPr>
                        <a:t>Github</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Travis</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收费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r>
              <a:tr h="528344">
                <a:tc>
                  <a:txBody>
                    <a:bodyPr/>
                    <a:lstStyle/>
                    <a:p>
                      <a:r>
                        <a:rPr lang="en-US" altLang="zh-CN" sz="2500" dirty="0" err="1" smtClean="0">
                          <a:latin typeface="Microsoft YaHei" charset="-122"/>
                          <a:ea typeface="Microsoft YaHei" charset="-122"/>
                          <a:cs typeface="Microsoft YaHei" charset="-122"/>
                        </a:rPr>
                        <a:t>Bitbucket</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Pipeline</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r>
              <a:tr h="528344">
                <a:tc>
                  <a:txBody>
                    <a:bodyPr/>
                    <a:lstStyle/>
                    <a:p>
                      <a:r>
                        <a:rPr lang="en-US" altLang="zh-CN" sz="2500" dirty="0" err="1" smtClean="0">
                          <a:latin typeface="Microsoft YaHei" charset="-122"/>
                          <a:ea typeface="Microsoft YaHei" charset="-122"/>
                          <a:cs typeface="Microsoft YaHei" charset="-122"/>
                        </a:rPr>
                        <a:t>Gitlab</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Pipeline</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收费</a:t>
                      </a:r>
                      <a:endParaRPr lang="en-US" sz="2500" dirty="0">
                        <a:latin typeface="Microsoft YaHei" charset="-122"/>
                        <a:ea typeface="Microsoft YaHei" charset="-122"/>
                        <a:cs typeface="Microsoft YaHei" charset="-122"/>
                      </a:endParaRPr>
                    </a:p>
                  </a:txBody>
                  <a:tcPr/>
                </a:tc>
              </a:tr>
              <a:tr h="528344">
                <a:tc>
                  <a:txBody>
                    <a:bodyPr/>
                    <a:lstStyle/>
                    <a:p>
                      <a:r>
                        <a:rPr lang="en-US" altLang="zh-CN" sz="2500" dirty="0" err="1" smtClean="0">
                          <a:latin typeface="Microsoft YaHei" charset="-122"/>
                          <a:ea typeface="Microsoft YaHei" charset="-122"/>
                          <a:cs typeface="Microsoft YaHei" charset="-122"/>
                        </a:rPr>
                        <a:t>Gitlab</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Community</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免费</a:t>
                      </a:r>
                      <a:endParaRPr lang="en-US" sz="2500" dirty="0">
                        <a:latin typeface="Microsoft YaHei" charset="-122"/>
                        <a:ea typeface="Microsoft YaHei" charset="-122"/>
                        <a:cs typeface="Microsoft YaHei" charset="-122"/>
                      </a:endParaRPr>
                    </a:p>
                  </a:txBody>
                  <a:tcPr/>
                </a:tc>
              </a:tr>
            </a:tbl>
          </a:graphicData>
        </a:graphic>
      </p:graphicFrame>
      <p:sp>
        <p:nvSpPr>
          <p:cNvPr id="6"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持续集成</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1917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40912" y="2695198"/>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生成</a:t>
            </a:r>
            <a:r>
              <a:rPr lang="en-US" altLang="zh-CN" sz="2500" dirty="0" smtClean="0"/>
              <a:t>SSH</a:t>
            </a:r>
            <a:r>
              <a:rPr lang="zh-CN" altLang="en-US" sz="2500" dirty="0" smtClean="0"/>
              <a:t>公钥私钥</a:t>
            </a:r>
            <a:endParaRPr lang="en-US" sz="2500" dirty="0"/>
          </a:p>
        </p:txBody>
      </p:sp>
      <p:sp>
        <p:nvSpPr>
          <p:cNvPr id="8" name="Rounded Rectangle 7"/>
          <p:cNvSpPr/>
          <p:nvPr/>
        </p:nvSpPr>
        <p:spPr>
          <a:xfrm>
            <a:off x="2534990" y="1825873"/>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err="1" smtClean="0"/>
              <a:t>Git</a:t>
            </a:r>
            <a:r>
              <a:rPr lang="zh-CN" altLang="en-US" sz="2500" dirty="0" smtClean="0"/>
              <a:t>平台信任公钥</a:t>
            </a:r>
            <a:endParaRPr lang="en-US" sz="2500" dirty="0"/>
          </a:p>
        </p:txBody>
      </p:sp>
      <p:sp>
        <p:nvSpPr>
          <p:cNvPr id="9" name="Rounded Rectangle 8"/>
          <p:cNvSpPr/>
          <p:nvPr/>
        </p:nvSpPr>
        <p:spPr>
          <a:xfrm>
            <a:off x="2534990" y="3290674"/>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项目带上私钥</a:t>
            </a:r>
            <a:endParaRPr lang="en-US" sz="2500" dirty="0"/>
          </a:p>
        </p:txBody>
      </p:sp>
      <p:sp>
        <p:nvSpPr>
          <p:cNvPr id="10" name="Rounded Rectangle 9"/>
          <p:cNvSpPr/>
          <p:nvPr/>
        </p:nvSpPr>
        <p:spPr>
          <a:xfrm>
            <a:off x="7117722" y="2650126"/>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持续集成</a:t>
            </a:r>
            <a:endParaRPr lang="en-US" sz="2500" dirty="0"/>
          </a:p>
        </p:txBody>
      </p:sp>
      <p:sp>
        <p:nvSpPr>
          <p:cNvPr id="11" name="TextBox 10"/>
          <p:cNvSpPr txBox="1"/>
          <p:nvPr/>
        </p:nvSpPr>
        <p:spPr>
          <a:xfrm>
            <a:off x="7285147" y="3837166"/>
            <a:ext cx="1545465" cy="400110"/>
          </a:xfrm>
          <a:prstGeom prst="rect">
            <a:avLst/>
          </a:prstGeom>
          <a:noFill/>
        </p:spPr>
        <p:txBody>
          <a:bodyPr wrap="square" rtlCol="0">
            <a:spAutoFit/>
          </a:bodyPr>
          <a:lstStyle/>
          <a:p>
            <a:pPr algn="r"/>
            <a:r>
              <a:rPr lang="zh-CN" altLang="en-US" sz="2000" smtClean="0">
                <a:latin typeface="Microsoft YaHei" charset="-122"/>
                <a:ea typeface="Microsoft YaHei" charset="-122"/>
                <a:cs typeface="Microsoft YaHei" charset="-122"/>
              </a:rPr>
              <a:t>代码规范</a:t>
            </a:r>
            <a:endParaRPr lang="en-US" sz="2000" dirty="0">
              <a:latin typeface="Microsoft YaHei" charset="-122"/>
              <a:ea typeface="Microsoft YaHei" charset="-122"/>
              <a:cs typeface="Microsoft YaHei" charset="-122"/>
            </a:endParaRPr>
          </a:p>
        </p:txBody>
      </p:sp>
      <p:sp>
        <p:nvSpPr>
          <p:cNvPr id="12" name="TextBox 11"/>
          <p:cNvSpPr txBox="1"/>
          <p:nvPr/>
        </p:nvSpPr>
        <p:spPr>
          <a:xfrm>
            <a:off x="7285146" y="4289712"/>
            <a:ext cx="1545465" cy="400110"/>
          </a:xfrm>
          <a:prstGeom prst="rect">
            <a:avLst/>
          </a:prstGeom>
          <a:noFill/>
        </p:spPr>
        <p:txBody>
          <a:bodyPr wrap="square" rtlCol="0">
            <a:spAutoFit/>
          </a:bodyPr>
          <a:lstStyle/>
          <a:p>
            <a:pPr algn="r"/>
            <a:r>
              <a:rPr lang="zh-CN" altLang="en-US" sz="2000" dirty="0" smtClean="0">
                <a:latin typeface="Microsoft YaHei" charset="-122"/>
                <a:ea typeface="Microsoft YaHei" charset="-122"/>
                <a:cs typeface="Microsoft YaHei" charset="-122"/>
              </a:rPr>
              <a:t>测试用例</a:t>
            </a:r>
            <a:endParaRPr lang="en-US" sz="2000" dirty="0">
              <a:latin typeface="Microsoft YaHei" charset="-122"/>
              <a:ea typeface="Microsoft YaHei" charset="-122"/>
              <a:cs typeface="Microsoft YaHei" charset="-122"/>
            </a:endParaRPr>
          </a:p>
        </p:txBody>
      </p:sp>
      <p:sp>
        <p:nvSpPr>
          <p:cNvPr id="13" name="TextBox 12"/>
          <p:cNvSpPr txBox="1"/>
          <p:nvPr/>
        </p:nvSpPr>
        <p:spPr>
          <a:xfrm>
            <a:off x="6684135" y="4752234"/>
            <a:ext cx="2146476" cy="400110"/>
          </a:xfrm>
          <a:prstGeom prst="rect">
            <a:avLst/>
          </a:prstGeom>
          <a:noFill/>
        </p:spPr>
        <p:txBody>
          <a:bodyPr wrap="square" rtlCol="0">
            <a:spAutoFit/>
          </a:bodyPr>
          <a:lstStyle/>
          <a:p>
            <a:pPr algn="r"/>
            <a:r>
              <a:rPr lang="zh-CN" altLang="en-US" sz="2000" smtClean="0">
                <a:latin typeface="Microsoft YaHei" charset="-122"/>
                <a:ea typeface="Microsoft YaHei" charset="-122"/>
                <a:cs typeface="Microsoft YaHei" charset="-122"/>
              </a:rPr>
              <a:t>编译生成代码</a:t>
            </a:r>
            <a:endParaRPr lang="en-US" sz="2000" dirty="0">
              <a:latin typeface="Microsoft YaHei" charset="-122"/>
              <a:ea typeface="Microsoft YaHei" charset="-122"/>
              <a:cs typeface="Microsoft YaHei" charset="-122"/>
            </a:endParaRPr>
          </a:p>
        </p:txBody>
      </p:sp>
      <p:sp>
        <p:nvSpPr>
          <p:cNvPr id="14" name="TextBox 13"/>
          <p:cNvSpPr txBox="1"/>
          <p:nvPr/>
        </p:nvSpPr>
        <p:spPr>
          <a:xfrm>
            <a:off x="5602309" y="5204780"/>
            <a:ext cx="3228302" cy="400110"/>
          </a:xfrm>
          <a:prstGeom prst="rect">
            <a:avLst/>
          </a:prstGeom>
          <a:noFill/>
        </p:spPr>
        <p:txBody>
          <a:bodyPr wrap="square" rtlCol="0">
            <a:spAutoFit/>
          </a:bodyPr>
          <a:lstStyle/>
          <a:p>
            <a:pPr algn="r"/>
            <a:r>
              <a:rPr lang="zh-CN" altLang="en-US" sz="2000" dirty="0" smtClean="0">
                <a:latin typeface="Microsoft YaHei" charset="-122"/>
                <a:ea typeface="Microsoft YaHei" charset="-122"/>
                <a:cs typeface="Microsoft YaHei" charset="-122"/>
              </a:rPr>
              <a:t>使用</a:t>
            </a:r>
            <a:r>
              <a:rPr lang="zh-CN" altLang="en-US" sz="2000" smtClean="0">
                <a:latin typeface="Microsoft YaHei" charset="-122"/>
                <a:ea typeface="Microsoft YaHei" charset="-122"/>
                <a:cs typeface="Microsoft YaHei" charset="-122"/>
              </a:rPr>
              <a:t>私钥推送至发布分支</a:t>
            </a:r>
            <a:endParaRPr lang="en-US" sz="2000" dirty="0">
              <a:latin typeface="Microsoft YaHei" charset="-122"/>
              <a:ea typeface="Microsoft YaHei" charset="-122"/>
              <a:cs typeface="Microsoft YaHei" charset="-122"/>
            </a:endParaRPr>
          </a:p>
        </p:txBody>
      </p:sp>
      <p:sp>
        <p:nvSpPr>
          <p:cNvPr id="15" name="TextBox 14"/>
          <p:cNvSpPr txBox="1"/>
          <p:nvPr/>
        </p:nvSpPr>
        <p:spPr>
          <a:xfrm>
            <a:off x="8830611" y="3837166"/>
            <a:ext cx="2270978" cy="400110"/>
          </a:xfrm>
          <a:prstGeom prst="rect">
            <a:avLst/>
          </a:prstGeom>
          <a:noFill/>
        </p:spPr>
        <p:txBody>
          <a:bodyPr wrap="square" rtlCol="0">
            <a:spAutoFit/>
          </a:bodyPr>
          <a:lstStyle/>
          <a:p>
            <a:pPr algn="r"/>
            <a:r>
              <a:rPr lang="en-US" altLang="zh-CN" sz="2000" dirty="0" err="1">
                <a:latin typeface="Microsoft YaHei" charset="-122"/>
                <a:ea typeface="Microsoft YaHei" charset="-122"/>
                <a:cs typeface="Microsoft YaHei" charset="-122"/>
              </a:rPr>
              <a:t>n</a:t>
            </a:r>
            <a:r>
              <a:rPr lang="en-US" altLang="zh-CN" sz="2000" dirty="0" err="1" smtClean="0">
                <a:latin typeface="Microsoft YaHei" charset="-122"/>
                <a:ea typeface="Microsoft YaHei" charset="-122"/>
                <a:cs typeface="Microsoft YaHei" charset="-122"/>
              </a:rPr>
              <a:t>pm</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run</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lint</a:t>
            </a:r>
            <a:endParaRPr lang="en-US" sz="2000" dirty="0">
              <a:latin typeface="Microsoft YaHei" charset="-122"/>
              <a:ea typeface="Microsoft YaHei" charset="-122"/>
              <a:cs typeface="Microsoft YaHei" charset="-122"/>
            </a:endParaRPr>
          </a:p>
        </p:txBody>
      </p:sp>
      <p:sp>
        <p:nvSpPr>
          <p:cNvPr id="16" name="TextBox 15"/>
          <p:cNvSpPr txBox="1"/>
          <p:nvPr/>
        </p:nvSpPr>
        <p:spPr>
          <a:xfrm>
            <a:off x="8830611" y="4299688"/>
            <a:ext cx="2270978" cy="400110"/>
          </a:xfrm>
          <a:prstGeom prst="rect">
            <a:avLst/>
          </a:prstGeom>
          <a:noFill/>
        </p:spPr>
        <p:txBody>
          <a:bodyPr wrap="square" rtlCol="0">
            <a:spAutoFit/>
          </a:bodyPr>
          <a:lstStyle/>
          <a:p>
            <a:pPr algn="r"/>
            <a:r>
              <a:rPr lang="en-US" altLang="zh-CN" sz="2000" dirty="0" err="1">
                <a:latin typeface="Microsoft YaHei" charset="-122"/>
                <a:ea typeface="Microsoft YaHei" charset="-122"/>
                <a:cs typeface="Microsoft YaHei" charset="-122"/>
              </a:rPr>
              <a:t>n</a:t>
            </a:r>
            <a:r>
              <a:rPr lang="en-US" altLang="zh-CN" sz="2000" dirty="0" err="1" smtClean="0">
                <a:latin typeface="Microsoft YaHei" charset="-122"/>
                <a:ea typeface="Microsoft YaHei" charset="-122"/>
                <a:cs typeface="Microsoft YaHei" charset="-122"/>
              </a:rPr>
              <a:t>pm</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run</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test</a:t>
            </a:r>
            <a:endParaRPr lang="en-US" sz="2000" dirty="0">
              <a:latin typeface="Microsoft YaHei" charset="-122"/>
              <a:ea typeface="Microsoft YaHei" charset="-122"/>
              <a:cs typeface="Microsoft YaHei" charset="-122"/>
            </a:endParaRPr>
          </a:p>
        </p:txBody>
      </p:sp>
      <p:sp>
        <p:nvSpPr>
          <p:cNvPr id="17" name="TextBox 16"/>
          <p:cNvSpPr txBox="1"/>
          <p:nvPr/>
        </p:nvSpPr>
        <p:spPr>
          <a:xfrm>
            <a:off x="8830611" y="4778452"/>
            <a:ext cx="2270978" cy="400110"/>
          </a:xfrm>
          <a:prstGeom prst="rect">
            <a:avLst/>
          </a:prstGeom>
          <a:noFill/>
        </p:spPr>
        <p:txBody>
          <a:bodyPr wrap="square" rtlCol="0">
            <a:spAutoFit/>
          </a:bodyPr>
          <a:lstStyle/>
          <a:p>
            <a:pPr algn="r"/>
            <a:r>
              <a:rPr lang="en-US" altLang="zh-CN" sz="2000" dirty="0" err="1">
                <a:latin typeface="Microsoft YaHei" charset="-122"/>
                <a:ea typeface="Microsoft YaHei" charset="-122"/>
                <a:cs typeface="Microsoft YaHei" charset="-122"/>
              </a:rPr>
              <a:t>n</a:t>
            </a:r>
            <a:r>
              <a:rPr lang="en-US" altLang="zh-CN" sz="2000" dirty="0" err="1" smtClean="0">
                <a:latin typeface="Microsoft YaHei" charset="-122"/>
                <a:ea typeface="Microsoft YaHei" charset="-122"/>
                <a:cs typeface="Microsoft YaHei" charset="-122"/>
              </a:rPr>
              <a:t>pm</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run</a:t>
            </a:r>
            <a:r>
              <a:rPr lang="zh-CN" altLang="en-US" sz="2000" dirty="0" smtClean="0">
                <a:latin typeface="Microsoft YaHei" charset="-122"/>
                <a:ea typeface="Microsoft YaHei" charset="-122"/>
                <a:cs typeface="Microsoft YaHei" charset="-122"/>
              </a:rPr>
              <a:t> </a:t>
            </a:r>
            <a:r>
              <a:rPr lang="en-US" altLang="zh-CN" sz="2000" dirty="0" err="1" smtClean="0">
                <a:latin typeface="Microsoft YaHei" charset="-122"/>
                <a:ea typeface="Microsoft YaHei" charset="-122"/>
                <a:cs typeface="Microsoft YaHei" charset="-122"/>
              </a:rPr>
              <a:t>dist</a:t>
            </a:r>
            <a:endParaRPr lang="en-US" sz="2000" dirty="0">
              <a:latin typeface="Microsoft YaHei" charset="-122"/>
              <a:ea typeface="Microsoft YaHei" charset="-122"/>
              <a:cs typeface="Microsoft YaHei" charset="-122"/>
            </a:endParaRPr>
          </a:p>
        </p:txBody>
      </p:sp>
      <p:sp>
        <p:nvSpPr>
          <p:cNvPr id="18" name="TextBox 17"/>
          <p:cNvSpPr txBox="1"/>
          <p:nvPr/>
        </p:nvSpPr>
        <p:spPr>
          <a:xfrm>
            <a:off x="8830611" y="5178562"/>
            <a:ext cx="2270978" cy="400110"/>
          </a:xfrm>
          <a:prstGeom prst="rect">
            <a:avLst/>
          </a:prstGeom>
          <a:noFill/>
        </p:spPr>
        <p:txBody>
          <a:bodyPr wrap="square" rtlCol="0">
            <a:spAutoFit/>
          </a:bodyPr>
          <a:lstStyle/>
          <a:p>
            <a:pPr algn="r"/>
            <a:r>
              <a:rPr lang="en-US" altLang="zh-CN" sz="2000" dirty="0" err="1" smtClean="0">
                <a:latin typeface="Microsoft YaHei" charset="-122"/>
                <a:ea typeface="Microsoft YaHei" charset="-122"/>
                <a:cs typeface="Microsoft YaHei" charset="-122"/>
              </a:rPr>
              <a:t>gh</a:t>
            </a:r>
            <a:r>
              <a:rPr lang="en-US" altLang="zh-CN" sz="2000" dirty="0" smtClean="0">
                <a:latin typeface="Microsoft YaHei" charset="-122"/>
                <a:ea typeface="Microsoft YaHei" charset="-122"/>
                <a:cs typeface="Microsoft YaHei" charset="-122"/>
              </a:rPr>
              <a:t>-pages</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-d</a:t>
            </a:r>
            <a:r>
              <a:rPr lang="zh-CN" altLang="en-US" sz="2000" dirty="0" smtClean="0">
                <a:latin typeface="Microsoft YaHei" charset="-122"/>
                <a:ea typeface="Microsoft YaHei" charset="-122"/>
                <a:cs typeface="Microsoft YaHei" charset="-122"/>
              </a:rPr>
              <a:t> </a:t>
            </a:r>
            <a:r>
              <a:rPr lang="en-US" altLang="zh-CN" sz="2000" dirty="0" err="1" smtClean="0">
                <a:latin typeface="Microsoft YaHei" charset="-122"/>
                <a:ea typeface="Microsoft YaHei" charset="-122"/>
                <a:cs typeface="Microsoft YaHei" charset="-122"/>
              </a:rPr>
              <a:t>dist</a:t>
            </a:r>
            <a:endParaRPr lang="en-US" sz="2000" dirty="0">
              <a:latin typeface="Microsoft YaHei" charset="-122"/>
              <a:ea typeface="Microsoft YaHei" charset="-122"/>
              <a:cs typeface="Microsoft YaHei" charset="-122"/>
            </a:endParaRPr>
          </a:p>
        </p:txBody>
      </p:sp>
      <p:sp>
        <p:nvSpPr>
          <p:cNvPr id="19" name="Rounded Rectangle 18"/>
          <p:cNvSpPr/>
          <p:nvPr/>
        </p:nvSpPr>
        <p:spPr>
          <a:xfrm>
            <a:off x="4745864" y="2653634"/>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代码推送</a:t>
            </a:r>
            <a:endParaRPr lang="en-US" sz="2500" dirty="0"/>
          </a:p>
        </p:txBody>
      </p:sp>
      <p:sp>
        <p:nvSpPr>
          <p:cNvPr id="21"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持续集成</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221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zh-CN" altLang="en-US" sz="2500" dirty="0">
                <a:latin typeface="微软雅黑" panose="020B0503020204020204" pitchFamily="34" charset="-122"/>
                <a:ea typeface="微软雅黑" panose="020B0503020204020204" pitchFamily="34" charset="-122"/>
              </a:rPr>
              <a:t>更推荐的做法 </a:t>
            </a:r>
            <a:r>
              <a:rPr lang="en-US" altLang="zh-CN" sz="2500" dirty="0">
                <a:latin typeface="微软雅黑" panose="020B0503020204020204" pitchFamily="34" charset="-122"/>
                <a:ea typeface="微软雅黑" panose="020B0503020204020204" pitchFamily="34" charset="-122"/>
              </a:rPr>
              <a:t>IDE</a:t>
            </a:r>
            <a:r>
              <a:rPr lang="zh-CN" altLang="en-US" sz="2500" dirty="0">
                <a:latin typeface="微软雅黑" panose="020B0503020204020204" pitchFamily="34" charset="-122"/>
                <a:ea typeface="微软雅黑" panose="020B0503020204020204" pitchFamily="34" charset="-122"/>
              </a:rPr>
              <a:t> 提醒 </a:t>
            </a:r>
            <a:r>
              <a:rPr lang="en-US" altLang="zh-CN" sz="2500" dirty="0">
                <a:latin typeface="微软雅黑" panose="020B0503020204020204" pitchFamily="34" charset="-122"/>
                <a:ea typeface="微软雅黑" panose="020B0503020204020204" pitchFamily="34" charset="-122"/>
              </a:rPr>
              <a:t>+</a:t>
            </a:r>
            <a:r>
              <a:rPr lang="zh-CN" altLang="en-US" sz="2500" dirty="0">
                <a:latin typeface="微软雅黑" panose="020B0503020204020204" pitchFamily="34" charset="-122"/>
                <a:ea typeface="微软雅黑" panose="020B0503020204020204" pitchFamily="34" charset="-122"/>
              </a:rPr>
              <a:t> </a:t>
            </a:r>
            <a:r>
              <a:rPr lang="en-US" altLang="zh-CN" sz="2500" dirty="0">
                <a:latin typeface="微软雅黑" panose="020B0503020204020204" pitchFamily="34" charset="-122"/>
                <a:ea typeface="微软雅黑" panose="020B0503020204020204" pitchFamily="34" charset="-122"/>
              </a:rPr>
              <a:t>Pre-Commit</a:t>
            </a:r>
            <a:r>
              <a:rPr lang="zh-CN" altLang="en-US" sz="2500" dirty="0">
                <a:latin typeface="微软雅黑" panose="020B0503020204020204" pitchFamily="34" charset="-122"/>
                <a:ea typeface="微软雅黑" panose="020B0503020204020204" pitchFamily="34" charset="-122"/>
              </a:rPr>
              <a:t> 检查</a:t>
            </a:r>
            <a:endParaRPr lang="en-US" altLang="zh-CN" sz="2500" dirty="0">
              <a:latin typeface="微软雅黑" panose="020B0503020204020204" pitchFamily="34" charset="-122"/>
              <a:ea typeface="微软雅黑" panose="020B0503020204020204" pitchFamily="34" charset="-122"/>
            </a:endParaRPr>
          </a:p>
          <a:p>
            <a:endParaRPr lang="en-US" altLang="zh-CN" sz="2500" dirty="0" smtClean="0">
              <a:latin typeface="微软雅黑" panose="020B0503020204020204" pitchFamily="34" charset="-122"/>
              <a:ea typeface="微软雅黑" panose="020B0503020204020204" pitchFamily="34" charset="-122"/>
            </a:endParaRPr>
          </a:p>
          <a:p>
            <a:r>
              <a:rPr lang="en-US" altLang="zh-CN" sz="2500" dirty="0" smtClean="0">
                <a:latin typeface="微软雅黑" panose="020B0503020204020204" pitchFamily="34" charset="-122"/>
                <a:ea typeface="微软雅黑" panose="020B0503020204020204" pitchFamily="34" charset="-122"/>
              </a:rPr>
              <a:t>JavaScript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en-US" altLang="zh-CN" sz="2500" dirty="0" err="1" smtClean="0">
                <a:latin typeface="微软雅黑" panose="020B0503020204020204" pitchFamily="34" charset="-122"/>
                <a:ea typeface="微软雅黑" panose="020B0503020204020204" pitchFamily="34" charset="-122"/>
              </a:rPr>
              <a:t>ESLint</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CSS</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a:t>
            </a:r>
            <a:r>
              <a:rPr lang="en-US" altLang="zh-CN" sz="2500" dirty="0" err="1" smtClean="0">
                <a:latin typeface="微软雅黑" panose="020B0503020204020204" pitchFamily="34" charset="-122"/>
                <a:ea typeface="微软雅黑" panose="020B0503020204020204" pitchFamily="34" charset="-122"/>
              </a:rPr>
              <a:t>StyleLint</a:t>
            </a:r>
            <a:r>
              <a:rPr lang="en-US" altLang="zh-CN" sz="2500" dirty="0" smtClean="0">
                <a:latin typeface="微软雅黑" panose="020B0503020204020204" pitchFamily="34" charset="-122"/>
                <a:ea typeface="微软雅黑" panose="020B0503020204020204" pitchFamily="34" charset="-122"/>
              </a:rPr>
              <a:t>)</a:t>
            </a:r>
          </a:p>
          <a:p>
            <a:endParaRPr lang="en-US" altLang="zh-CN" sz="2500" dirty="0">
              <a:latin typeface="微软雅黑" panose="020B0503020204020204" pitchFamily="34" charset="-122"/>
              <a:ea typeface="微软雅黑" panose="020B0503020204020204" pitchFamily="34" charset="-122"/>
            </a:endParaRPr>
          </a:p>
          <a:p>
            <a:r>
              <a:rPr lang="en-US" altLang="zh-CN" sz="2500" dirty="0" err="1" smtClean="0">
                <a:latin typeface="微软雅黑" panose="020B0503020204020204" pitchFamily="34" charset="-122"/>
                <a:ea typeface="微软雅黑" panose="020B0503020204020204" pitchFamily="34" charset="-122"/>
              </a:rPr>
              <a:t>eslint</a:t>
            </a:r>
            <a:r>
              <a:rPr lang="en-US" altLang="zh-CN" sz="2500" dirty="0" smtClean="0">
                <a:latin typeface="微软雅黑" panose="020B0503020204020204" pitchFamily="34" charset="-122"/>
                <a:ea typeface="微软雅黑" panose="020B0503020204020204" pitchFamily="34" charset="-122"/>
              </a:rPr>
              <a:t>-</a:t>
            </a:r>
            <a:r>
              <a:rPr lang="en-US" altLang="zh-CN" sz="2500" dirty="0" err="1" smtClean="0">
                <a:latin typeface="微软雅黑" panose="020B0503020204020204" pitchFamily="34" charset="-122"/>
                <a:ea typeface="微软雅黑" panose="020B0503020204020204" pitchFamily="34" charset="-122"/>
              </a:rPr>
              <a:t>config</a:t>
            </a:r>
            <a:r>
              <a:rPr lang="en-US" altLang="zh-CN" sz="2500" dirty="0" smtClean="0">
                <a:latin typeface="微软雅黑" panose="020B0503020204020204" pitchFamily="34" charset="-122"/>
                <a:ea typeface="微软雅黑" panose="020B0503020204020204" pitchFamily="34" charset="-122"/>
              </a:rPr>
              <a:t>-alloy</a:t>
            </a:r>
          </a:p>
          <a:p>
            <a:endParaRPr lang="en-US" altLang="zh-CN" sz="2500" dirty="0">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持续集成 </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 代码规范</a:t>
            </a:r>
            <a:endParaRPr lang="zh-CN" altLang="en-US" sz="3000"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628650" y="4010773"/>
            <a:ext cx="8401878" cy="1984567"/>
          </a:xfrm>
          <a:prstGeom prst="rect">
            <a:avLst/>
          </a:prstGeom>
        </p:spPr>
      </p:pic>
    </p:spTree>
    <p:extLst>
      <p:ext uri="{BB962C8B-B14F-4D97-AF65-F5344CB8AC3E}">
        <p14:creationId xmlns:p14="http://schemas.microsoft.com/office/powerpoint/2010/main" val="2182273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zh-CN" altLang="en-US" sz="2500" dirty="0" smtClean="0">
                <a:latin typeface="微软雅黑" panose="020B0503020204020204" pitchFamily="34" charset="-122"/>
                <a:ea typeface="微软雅黑" panose="020B0503020204020204" pitchFamily="34" charset="-122"/>
              </a:rPr>
              <a:t>组件测试 （</a:t>
            </a:r>
            <a:r>
              <a:rPr lang="en-US" altLang="zh-CN" sz="2500" dirty="0" smtClean="0">
                <a:latin typeface="微软雅黑" panose="020B0503020204020204" pitchFamily="34" charset="-122"/>
                <a:ea typeface="微软雅黑" panose="020B0503020204020204" pitchFamily="34" charset="-122"/>
              </a:rPr>
              <a:t>UI</a:t>
            </a:r>
            <a:r>
              <a:rPr lang="zh-CN" altLang="en-US" sz="2500" dirty="0" smtClean="0">
                <a:latin typeface="微软雅黑" panose="020B0503020204020204" pitchFamily="34" charset="-122"/>
                <a:ea typeface="微软雅黑" panose="020B0503020204020204" pitchFamily="34" charset="-122"/>
              </a:rPr>
              <a:t>组件 </a:t>
            </a:r>
            <a:r>
              <a:rPr lang="en-US" altLang="zh-CN" sz="2500" dirty="0" smtClean="0">
                <a:latin typeface="微软雅黑" panose="020B0503020204020204" pitchFamily="34" charset="-122"/>
                <a:ea typeface="微软雅黑" panose="020B0503020204020204" pitchFamily="34" charset="-122"/>
              </a:rPr>
              <a:t>&amp;</a:t>
            </a:r>
            <a:r>
              <a:rPr lang="zh-CN" altLang="en-US" sz="2500" dirty="0" smtClean="0">
                <a:latin typeface="微软雅黑" panose="020B0503020204020204" pitchFamily="34" charset="-122"/>
                <a:ea typeface="微软雅黑" panose="020B0503020204020204" pitchFamily="34" charset="-122"/>
              </a:rPr>
              <a:t> 逻辑组件）</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业务测试</a:t>
            </a:r>
            <a:r>
              <a:rPr lang="en-US" altLang="zh-CN" sz="2500" dirty="0" smtClean="0">
                <a:latin typeface="微软雅黑" panose="020B0503020204020204" pitchFamily="34" charset="-122"/>
                <a:ea typeface="微软雅黑" panose="020B0503020204020204" pitchFamily="34" charset="-122"/>
              </a:rPr>
              <a:t> </a:t>
            </a:r>
            <a:r>
              <a:rPr lang="zh-CN" altLang="en-US" sz="2500" dirty="0" smtClean="0">
                <a:latin typeface="微软雅黑" panose="020B0503020204020204" pitchFamily="34" charset="-122"/>
                <a:ea typeface="微软雅黑" panose="020B0503020204020204" pitchFamily="34" charset="-122"/>
              </a:rPr>
              <a:t>（</a:t>
            </a:r>
            <a:r>
              <a:rPr lang="en-US" altLang="zh-CN" sz="2500" dirty="0" smtClean="0">
                <a:latin typeface="微软雅黑" panose="020B0503020204020204" pitchFamily="34" charset="-122"/>
                <a:ea typeface="微软雅黑" panose="020B0503020204020204" pitchFamily="34" charset="-122"/>
              </a:rPr>
              <a:t>UI</a:t>
            </a:r>
            <a:r>
              <a:rPr lang="zh-CN" altLang="en-US" sz="2500" dirty="0" smtClean="0">
                <a:latin typeface="微软雅黑" panose="020B0503020204020204" pitchFamily="34" charset="-122"/>
                <a:ea typeface="微软雅黑" panose="020B0503020204020204" pitchFamily="34" charset="-122"/>
              </a:rPr>
              <a:t>）</a:t>
            </a:r>
            <a:endParaRPr lang="en-US" altLang="zh-CN" sz="2500" dirty="0" smtClean="0">
              <a:latin typeface="微软雅黑" panose="020B0503020204020204" pitchFamily="34" charset="-122"/>
              <a:ea typeface="微软雅黑" panose="020B0503020204020204" pitchFamily="34" charset="-122"/>
            </a:endParaRPr>
          </a:p>
          <a:p>
            <a:r>
              <a:rPr lang="zh-CN" altLang="en-US" sz="2500" dirty="0" smtClean="0">
                <a:latin typeface="微软雅黑" panose="020B0503020204020204" pitchFamily="34" charset="-122"/>
                <a:ea typeface="微软雅黑" panose="020B0503020204020204" pitchFamily="34" charset="-122"/>
              </a:rPr>
              <a:t>推荐：持续集成 （多</a:t>
            </a:r>
            <a:r>
              <a:rPr lang="en-US" altLang="zh-CN" sz="2500" dirty="0" smtClean="0">
                <a:latin typeface="微软雅黑" panose="020B0503020204020204" pitchFamily="34" charset="-122"/>
                <a:ea typeface="微软雅黑" panose="020B0503020204020204" pitchFamily="34" charset="-122"/>
              </a:rPr>
              <a:t>Node</a:t>
            </a:r>
            <a:r>
              <a:rPr lang="zh-CN" altLang="en-US" sz="2500" dirty="0" smtClean="0">
                <a:latin typeface="微软雅黑" panose="020B0503020204020204" pitchFamily="34" charset="-122"/>
                <a:ea typeface="微软雅黑" panose="020B0503020204020204" pitchFamily="34" charset="-122"/>
              </a:rPr>
              <a:t>版本） </a:t>
            </a:r>
            <a:r>
              <a:rPr lang="en-US" altLang="zh-CN" sz="2500" dirty="0" smtClean="0">
                <a:latin typeface="微软雅黑" panose="020B0503020204020204" pitchFamily="34" charset="-122"/>
                <a:ea typeface="微软雅黑" panose="020B0503020204020204" pitchFamily="34" charset="-122"/>
              </a:rPr>
              <a:t>+</a:t>
            </a:r>
            <a:r>
              <a:rPr lang="zh-CN" altLang="en-US" sz="2500" dirty="0" smtClean="0">
                <a:latin typeface="微软雅黑" panose="020B0503020204020204" pitchFamily="34" charset="-122"/>
                <a:ea typeface="微软雅黑" panose="020B0503020204020204" pitchFamily="34" charset="-122"/>
              </a:rPr>
              <a:t> 兼容性测试（</a:t>
            </a:r>
            <a:r>
              <a:rPr lang="en-US" altLang="zh-CN" sz="2500" dirty="0" smtClean="0">
                <a:latin typeface="微软雅黑" panose="020B0503020204020204" pitchFamily="34" charset="-122"/>
                <a:ea typeface="微软雅黑" panose="020B0503020204020204" pitchFamily="34" charset="-122"/>
              </a:rPr>
              <a:t>Chrome,</a:t>
            </a:r>
            <a:r>
              <a:rPr lang="zh-CN" altLang="en-US" sz="2500" dirty="0" smtClean="0">
                <a:latin typeface="微软雅黑" panose="020B0503020204020204" pitchFamily="34" charset="-122"/>
                <a:ea typeface="微软雅黑" panose="020B0503020204020204" pitchFamily="34" charset="-122"/>
              </a:rPr>
              <a:t> </a:t>
            </a:r>
            <a:r>
              <a:rPr lang="en-US" altLang="zh-CN" sz="2500" dirty="0" smtClean="0">
                <a:latin typeface="微软雅黑" panose="020B0503020204020204" pitchFamily="34" charset="-122"/>
                <a:ea typeface="微软雅黑" panose="020B0503020204020204" pitchFamily="34" charset="-122"/>
              </a:rPr>
              <a:t>Firefox</a:t>
            </a:r>
            <a:r>
              <a:rPr lang="zh-CN" altLang="en-US" sz="2500" dirty="0" smtClean="0">
                <a:latin typeface="微软雅黑" panose="020B0503020204020204" pitchFamily="34" charset="-122"/>
                <a:ea typeface="微软雅黑" panose="020B0503020204020204" pitchFamily="34" charset="-122"/>
              </a:rPr>
              <a:t>等）</a:t>
            </a:r>
            <a:endParaRPr lang="en-US" altLang="zh-CN" sz="2500" dirty="0" smtClean="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838200" y="3116688"/>
            <a:ext cx="5893244" cy="3321278"/>
          </a:xfrm>
          <a:prstGeom prst="rect">
            <a:avLst/>
          </a:prstGeom>
        </p:spPr>
      </p:pic>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持续集成 </a:t>
            </a:r>
            <a:r>
              <a:rPr lang="mr-IN"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 测试</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8903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1817119" y="2979769"/>
            <a:ext cx="1712890"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持续集成</a:t>
            </a:r>
            <a:endParaRPr lang="en-US" sz="2500" dirty="0"/>
          </a:p>
        </p:txBody>
      </p:sp>
      <p:sp>
        <p:nvSpPr>
          <p:cNvPr id="25" name="Rounded Rectangle 24"/>
          <p:cNvSpPr/>
          <p:nvPr/>
        </p:nvSpPr>
        <p:spPr>
          <a:xfrm>
            <a:off x="8414944" y="2150663"/>
            <a:ext cx="2081971"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smtClean="0"/>
              <a:t>测试服务器</a:t>
            </a:r>
            <a:endParaRPr lang="en-US" sz="2500" dirty="0"/>
          </a:p>
        </p:txBody>
      </p:sp>
      <p:sp>
        <p:nvSpPr>
          <p:cNvPr id="26" name="Rounded Rectangle 25"/>
          <p:cNvSpPr/>
          <p:nvPr/>
        </p:nvSpPr>
        <p:spPr>
          <a:xfrm>
            <a:off x="8414943" y="3971442"/>
            <a:ext cx="2081971"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生产服务器</a:t>
            </a:r>
            <a:endParaRPr lang="en-US" sz="2500" dirty="0"/>
          </a:p>
        </p:txBody>
      </p:sp>
      <p:sp>
        <p:nvSpPr>
          <p:cNvPr id="27" name="Rounded Rectangle 26"/>
          <p:cNvSpPr/>
          <p:nvPr/>
        </p:nvSpPr>
        <p:spPr>
          <a:xfrm>
            <a:off x="5134333" y="2979769"/>
            <a:ext cx="2081971" cy="991673"/>
          </a:xfrm>
          <a:prstGeom prst="roundRect">
            <a:avLst/>
          </a:prstGeom>
          <a:solidFill>
            <a:srgbClr val="D74A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smtClean="0"/>
              <a:t>部署服务</a:t>
            </a:r>
            <a:endParaRPr lang="en-US" sz="2500" dirty="0"/>
          </a:p>
        </p:txBody>
      </p:sp>
      <p:cxnSp>
        <p:nvCxnSpPr>
          <p:cNvPr id="13" name="Straight Arrow Connector 12"/>
          <p:cNvCxnSpPr>
            <a:stCxn id="27" idx="3"/>
            <a:endCxn id="25" idx="1"/>
          </p:cNvCxnSpPr>
          <p:nvPr/>
        </p:nvCxnSpPr>
        <p:spPr>
          <a:xfrm flipV="1">
            <a:off x="7216304" y="2646500"/>
            <a:ext cx="1198640" cy="8291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7" idx="3"/>
            <a:endCxn id="26" idx="1"/>
          </p:cNvCxnSpPr>
          <p:nvPr/>
        </p:nvCxnSpPr>
        <p:spPr>
          <a:xfrm>
            <a:off x="7216304" y="3475606"/>
            <a:ext cx="1198639" cy="99167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3"/>
            <a:endCxn id="27" idx="1"/>
          </p:cNvCxnSpPr>
          <p:nvPr/>
        </p:nvCxnSpPr>
        <p:spPr>
          <a:xfrm>
            <a:off x="3530009" y="3475606"/>
            <a:ext cx="160432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53450" y="2750634"/>
            <a:ext cx="1706904" cy="477054"/>
          </a:xfrm>
          <a:prstGeom prst="rect">
            <a:avLst/>
          </a:prstGeom>
          <a:noFill/>
        </p:spPr>
        <p:txBody>
          <a:bodyPr wrap="square" rtlCol="0">
            <a:spAutoFit/>
          </a:bodyPr>
          <a:lstStyle/>
          <a:p>
            <a:pPr algn="ctr"/>
            <a:r>
              <a:rPr lang="en-US" altLang="zh-CN" sz="2500" b="1" dirty="0" err="1" smtClean="0">
                <a:latin typeface="Microsoft YaHei" charset="-122"/>
                <a:ea typeface="Microsoft YaHei" charset="-122"/>
                <a:cs typeface="Microsoft YaHei" charset="-122"/>
              </a:rPr>
              <a:t>webhook</a:t>
            </a:r>
            <a:endParaRPr lang="en-US" sz="2500" b="1" dirty="0">
              <a:latin typeface="Microsoft YaHei" charset="-122"/>
              <a:ea typeface="Microsoft YaHei" charset="-122"/>
              <a:cs typeface="Microsoft YaHei" charset="-122"/>
            </a:endParaRPr>
          </a:p>
        </p:txBody>
      </p:sp>
      <p:sp>
        <p:nvSpPr>
          <p:cNvPr id="31" name="TextBox 30"/>
          <p:cNvSpPr txBox="1"/>
          <p:nvPr/>
        </p:nvSpPr>
        <p:spPr>
          <a:xfrm>
            <a:off x="3427428" y="3707805"/>
            <a:ext cx="1706904" cy="477054"/>
          </a:xfrm>
          <a:prstGeom prst="rect">
            <a:avLst/>
          </a:prstGeom>
          <a:noFill/>
        </p:spPr>
        <p:txBody>
          <a:bodyPr wrap="square" rtlCol="0">
            <a:spAutoFit/>
          </a:bodyPr>
          <a:lstStyle/>
          <a:p>
            <a:pPr algn="ctr"/>
            <a:r>
              <a:rPr lang="en-US" altLang="zh-CN" sz="2500" b="1" dirty="0" smtClean="0">
                <a:solidFill>
                  <a:srgbClr val="FF0000"/>
                </a:solidFill>
                <a:latin typeface="Microsoft YaHei" charset="-122"/>
                <a:ea typeface="Microsoft YaHei" charset="-122"/>
                <a:cs typeface="Microsoft YaHei" charset="-122"/>
              </a:rPr>
              <a:t>?</a:t>
            </a:r>
            <a:endParaRPr lang="en-US" sz="2500" b="1" dirty="0">
              <a:solidFill>
                <a:srgbClr val="FF0000"/>
              </a:solidFill>
              <a:latin typeface="Microsoft YaHei" charset="-122"/>
              <a:ea typeface="Microsoft YaHei" charset="-122"/>
              <a:cs typeface="Microsoft YaHei" charset="-122"/>
            </a:endParaRPr>
          </a:p>
        </p:txBody>
      </p:sp>
      <p:sp>
        <p:nvSpPr>
          <p:cNvPr id="14"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持续集成 </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 （部署）衔接</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12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dissolve">
                                      <p:cBhvr>
                                        <p:cTn id="11" dur="500"/>
                                        <p:tgtEl>
                                          <p:spTgt spid="30"/>
                                        </p:tgtEl>
                                      </p:cBhvr>
                                    </p:animEffect>
                                  </p:childTnLst>
                                </p:cTn>
                              </p:par>
                              <p:par>
                                <p:cTn id="12" presetID="9"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dissolv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2337" y="1460414"/>
            <a:ext cx="9111915" cy="4823506"/>
          </a:xfrm>
          <a:prstGeom prst="rect">
            <a:avLst/>
          </a:prstGeom>
        </p:spPr>
      </p:pic>
      <p:sp>
        <p:nvSpPr>
          <p:cNvPr id="5"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持续集成 </a:t>
            </a:r>
            <a:r>
              <a:rPr lang="en-US" altLang="zh-CN" sz="3000" dirty="0" smtClean="0">
                <a:latin typeface="微软雅黑" panose="020B0503020204020204" pitchFamily="34" charset="-122"/>
                <a:ea typeface="微软雅黑" panose="020B0503020204020204" pitchFamily="34" charset="-122"/>
              </a:rPr>
              <a:t>-</a:t>
            </a:r>
            <a:r>
              <a:rPr lang="zh-CN" altLang="en-US" sz="3000" dirty="0" smtClean="0">
                <a:latin typeface="微软雅黑" panose="020B0503020204020204" pitchFamily="34" charset="-122"/>
                <a:ea typeface="微软雅黑" panose="020B0503020204020204" pitchFamily="34" charset="-122"/>
              </a:rPr>
              <a:t> （部署）衔接</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670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a:latin typeface="微软雅黑" panose="020B0503020204020204" pitchFamily="34" charset="-122"/>
                <a:ea typeface="微软雅黑" panose="020B0503020204020204" pitchFamily="34" charset="-122"/>
              </a:rPr>
              <a:t>小团队开发窘境</a:t>
            </a:r>
          </a:p>
        </p:txBody>
      </p:sp>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50" y="1107347"/>
            <a:ext cx="7886700" cy="3525376"/>
          </a:xfrm>
        </p:spPr>
        <p:txBody>
          <a:bodyPr>
            <a:normAutofit/>
          </a:bodyPr>
          <a:lstStyle/>
          <a:p>
            <a:r>
              <a:rPr lang="en-US" altLang="zh-CN" sz="2250" dirty="0">
                <a:latin typeface="微软雅黑" panose="020B0503020204020204" pitchFamily="34" charset="-122"/>
                <a:ea typeface="微软雅黑" panose="020B0503020204020204" pitchFamily="34" charset="-122"/>
              </a:rPr>
              <a:t>1 – 10</a:t>
            </a:r>
            <a:r>
              <a:rPr lang="zh-CN" altLang="en-US" sz="2250" dirty="0">
                <a:latin typeface="微软雅黑" panose="020B0503020204020204" pitchFamily="34" charset="-122"/>
                <a:ea typeface="微软雅黑" panose="020B0503020204020204" pitchFamily="34" charset="-122"/>
              </a:rPr>
              <a:t>人</a:t>
            </a:r>
            <a:endParaRPr lang="en-US" altLang="zh-CN" sz="2250" dirty="0">
              <a:latin typeface="微软雅黑" panose="020B0503020204020204" pitchFamily="34" charset="-122"/>
              <a:ea typeface="微软雅黑" panose="020B0503020204020204" pitchFamily="34" charset="-122"/>
            </a:endParaRPr>
          </a:p>
          <a:p>
            <a:r>
              <a:rPr lang="zh-CN" altLang="en-US" sz="2250" dirty="0">
                <a:latin typeface="微软雅黑" panose="020B0503020204020204" pitchFamily="34" charset="-122"/>
                <a:ea typeface="微软雅黑" panose="020B0503020204020204" pitchFamily="34" charset="-122"/>
              </a:rPr>
              <a:t>流程简陋</a:t>
            </a:r>
            <a:endParaRPr lang="en-US" altLang="zh-CN" sz="2250" dirty="0">
              <a:latin typeface="微软雅黑" panose="020B0503020204020204" pitchFamily="34" charset="-122"/>
              <a:ea typeface="微软雅黑" panose="020B0503020204020204" pitchFamily="34" charset="-122"/>
            </a:endParaRPr>
          </a:p>
          <a:p>
            <a:r>
              <a:rPr lang="zh-CN" altLang="en-US" sz="2250" dirty="0">
                <a:latin typeface="微软雅黑" panose="020B0503020204020204" pitchFamily="34" charset="-122"/>
                <a:ea typeface="微软雅黑" panose="020B0503020204020204" pitchFamily="34" charset="-122"/>
              </a:rPr>
              <a:t>没基础设施</a:t>
            </a:r>
            <a:endParaRPr lang="en-US" altLang="zh-CN" sz="2250" dirty="0">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xmlns="" id="{48AC180D-FC4F-4A93-A264-EB1ED1A885E8}"/>
              </a:ext>
            </a:extLst>
          </p:cNvPr>
          <p:cNvSpPr txBox="1"/>
          <p:nvPr/>
        </p:nvSpPr>
        <p:spPr>
          <a:xfrm>
            <a:off x="3739917" y="3828450"/>
            <a:ext cx="4775433" cy="438582"/>
          </a:xfrm>
          <a:prstGeom prst="rect">
            <a:avLst/>
          </a:prstGeom>
          <a:noFill/>
        </p:spPr>
        <p:txBody>
          <a:bodyPr wrap="square" rtlCol="0">
            <a:spAutoFit/>
          </a:bodyPr>
          <a:lstStyle/>
          <a:p>
            <a:pPr algn="ctr"/>
            <a:r>
              <a:rPr lang="zh-CN" altLang="en-US" sz="2250" dirty="0">
                <a:latin typeface="微软雅黑" panose="020B0503020204020204" pitchFamily="34" charset="-122"/>
                <a:ea typeface="微软雅黑" panose="020B0503020204020204" pitchFamily="34" charset="-122"/>
              </a:rPr>
              <a:t>产出少，速度慢，质量差，成本高</a:t>
            </a:r>
          </a:p>
        </p:txBody>
      </p:sp>
    </p:spTree>
    <p:extLst>
      <p:ext uri="{BB962C8B-B14F-4D97-AF65-F5344CB8AC3E}">
        <p14:creationId xmlns:p14="http://schemas.microsoft.com/office/powerpoint/2010/main" val="4770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pPr>
              <a:lnSpc>
                <a:spcPct val="100000"/>
              </a:lnSpc>
              <a:spcBef>
                <a:spcPts val="0"/>
              </a:spcBef>
            </a:pPr>
            <a:r>
              <a:rPr lang="zh-CN" altLang="en-US" sz="2500" dirty="0" smtClean="0">
                <a:latin typeface="微软雅黑" panose="020B0503020204020204" pitchFamily="34" charset="-122"/>
                <a:ea typeface="微软雅黑" panose="020B0503020204020204" pitchFamily="34" charset="-122"/>
              </a:rPr>
              <a:t>多域名单测试环境</a:t>
            </a:r>
            <a:endParaRPr lang="en-US" altLang="zh-CN" sz="2500" dirty="0" smtClean="0">
              <a:latin typeface="微软雅黑" panose="020B0503020204020204" pitchFamily="34" charset="-122"/>
              <a:ea typeface="微软雅黑" panose="020B0503020204020204" pitchFamily="34" charset="-122"/>
            </a:endParaRPr>
          </a:p>
        </p:txBody>
      </p:sp>
      <p:sp>
        <p:nvSpPr>
          <p:cNvPr id="3" name="TextBox 2"/>
          <p:cNvSpPr txBox="1"/>
          <p:nvPr/>
        </p:nvSpPr>
        <p:spPr>
          <a:xfrm>
            <a:off x="2447611" y="2886832"/>
            <a:ext cx="3192379" cy="477054"/>
          </a:xfrm>
          <a:prstGeom prst="rect">
            <a:avLst/>
          </a:prstGeom>
          <a:noFill/>
        </p:spPr>
        <p:txBody>
          <a:bodyPr wrap="square" rtlCol="0">
            <a:spAutoFit/>
          </a:bodyPr>
          <a:lstStyle/>
          <a:p>
            <a:r>
              <a:rPr lang="en-US" altLang="zh-CN" sz="2500" smtClean="0">
                <a:latin typeface="Microsoft YaHei" charset="-122"/>
                <a:ea typeface="Microsoft YaHei" charset="-122"/>
                <a:cs typeface="Microsoft YaHei" charset="-122"/>
              </a:rPr>
              <a:t>www.steamerjs.com</a:t>
            </a:r>
            <a:endParaRPr lang="en-US" sz="2500" dirty="0">
              <a:latin typeface="Microsoft YaHei" charset="-122"/>
              <a:ea typeface="Microsoft YaHei" charset="-122"/>
              <a:cs typeface="Microsoft YaHei" charset="-122"/>
            </a:endParaRPr>
          </a:p>
        </p:txBody>
      </p:sp>
      <p:sp>
        <p:nvSpPr>
          <p:cNvPr id="6" name="TextBox 5"/>
          <p:cNvSpPr txBox="1"/>
          <p:nvPr/>
        </p:nvSpPr>
        <p:spPr>
          <a:xfrm>
            <a:off x="2617788" y="3481500"/>
            <a:ext cx="4291263" cy="477054"/>
          </a:xfrm>
          <a:prstGeom prst="rect">
            <a:avLst/>
          </a:prstGeom>
          <a:noFill/>
        </p:spPr>
        <p:txBody>
          <a:bodyPr wrap="square" rtlCol="0">
            <a:spAutoFit/>
          </a:bodyPr>
          <a:lstStyle/>
          <a:p>
            <a:r>
              <a:rPr lang="en-US" altLang="zh-CN" sz="2500" dirty="0" err="1" smtClean="0">
                <a:latin typeface="Microsoft YaHei" charset="-122"/>
                <a:ea typeface="Microsoft YaHei" charset="-122"/>
                <a:cs typeface="Microsoft YaHei" charset="-122"/>
              </a:rPr>
              <a:t>dev.steamerjs.com</a:t>
            </a:r>
            <a:endParaRPr lang="en-US" sz="2500" dirty="0">
              <a:latin typeface="Microsoft YaHei" charset="-122"/>
              <a:ea typeface="Microsoft YaHei" charset="-122"/>
              <a:cs typeface="Microsoft YaHei" charset="-122"/>
            </a:endParaRPr>
          </a:p>
        </p:txBody>
      </p:sp>
      <p:sp>
        <p:nvSpPr>
          <p:cNvPr id="7" name="TextBox 6"/>
          <p:cNvSpPr txBox="1"/>
          <p:nvPr/>
        </p:nvSpPr>
        <p:spPr>
          <a:xfrm>
            <a:off x="1898170" y="4121691"/>
            <a:ext cx="4291263" cy="477054"/>
          </a:xfrm>
          <a:prstGeom prst="rect">
            <a:avLst/>
          </a:prstGeom>
          <a:noFill/>
        </p:spPr>
        <p:txBody>
          <a:bodyPr wrap="square" rtlCol="0">
            <a:spAutoFit/>
          </a:bodyPr>
          <a:lstStyle/>
          <a:p>
            <a:r>
              <a:rPr lang="en-US" altLang="zh-CN" sz="2500" dirty="0" smtClean="0">
                <a:latin typeface="Microsoft YaHei" charset="-122"/>
                <a:ea typeface="Microsoft YaHei" charset="-122"/>
                <a:cs typeface="Microsoft YaHei" charset="-122"/>
              </a:rPr>
              <a:t>feature1.steamerjs.com</a:t>
            </a:r>
            <a:endParaRPr lang="en-US" sz="2500" dirty="0">
              <a:latin typeface="Microsoft YaHei" charset="-122"/>
              <a:ea typeface="Microsoft YaHei" charset="-122"/>
              <a:cs typeface="Microsoft YaHei" charset="-122"/>
            </a:endParaRPr>
          </a:p>
        </p:txBody>
      </p:sp>
      <p:sp>
        <p:nvSpPr>
          <p:cNvPr id="8" name="TextBox 7"/>
          <p:cNvSpPr txBox="1"/>
          <p:nvPr/>
        </p:nvSpPr>
        <p:spPr>
          <a:xfrm>
            <a:off x="1898170" y="4737721"/>
            <a:ext cx="4291263" cy="477054"/>
          </a:xfrm>
          <a:prstGeom prst="rect">
            <a:avLst/>
          </a:prstGeom>
          <a:noFill/>
        </p:spPr>
        <p:txBody>
          <a:bodyPr wrap="square" rtlCol="0">
            <a:spAutoFit/>
          </a:bodyPr>
          <a:lstStyle/>
          <a:p>
            <a:r>
              <a:rPr lang="en-US" altLang="zh-CN" sz="2500" dirty="0" smtClean="0">
                <a:latin typeface="Microsoft YaHei" charset="-122"/>
                <a:ea typeface="Microsoft YaHei" charset="-122"/>
                <a:cs typeface="Microsoft YaHei" charset="-122"/>
              </a:rPr>
              <a:t>feature2.steamerjs.com</a:t>
            </a:r>
            <a:endParaRPr lang="en-US" sz="2500" dirty="0">
              <a:latin typeface="Microsoft YaHei" charset="-122"/>
              <a:ea typeface="Microsoft YaHei" charset="-122"/>
              <a:cs typeface="Microsoft YaHei" charset="-122"/>
            </a:endParaRPr>
          </a:p>
        </p:txBody>
      </p:sp>
      <p:pic>
        <p:nvPicPr>
          <p:cNvPr id="9" name="Picture 8"/>
          <p:cNvPicPr>
            <a:picLocks noChangeAspect="1"/>
          </p:cNvPicPr>
          <p:nvPr/>
        </p:nvPicPr>
        <p:blipFill rotWithShape="1">
          <a:blip r:embed="rId3"/>
          <a:srcRect r="42569"/>
          <a:stretch/>
        </p:blipFill>
        <p:spPr>
          <a:xfrm>
            <a:off x="6909051" y="2395467"/>
            <a:ext cx="3631695" cy="2760133"/>
          </a:xfrm>
          <a:prstGeom prst="rect">
            <a:avLst/>
          </a:prstGeom>
        </p:spPr>
      </p:pic>
      <p:cxnSp>
        <p:nvCxnSpPr>
          <p:cNvPr id="12" name="Straight Arrow Connector 11"/>
          <p:cNvCxnSpPr/>
          <p:nvPr/>
        </p:nvCxnSpPr>
        <p:spPr>
          <a:xfrm flipH="1">
            <a:off x="5591865" y="3078830"/>
            <a:ext cx="1129777" cy="465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579234" y="3743291"/>
            <a:ext cx="1129777" cy="465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639990" y="4336953"/>
            <a:ext cx="1129777" cy="4652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624544" y="4971544"/>
            <a:ext cx="1129777" cy="4652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a:off x="3739000" y="5475449"/>
            <a:ext cx="1548065" cy="626395"/>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1590" y="5617445"/>
            <a:ext cx="2294021" cy="477054"/>
          </a:xfrm>
          <a:prstGeom prst="rect">
            <a:avLst/>
          </a:prstGeom>
          <a:noFill/>
        </p:spPr>
        <p:txBody>
          <a:bodyPr wrap="square" rtlCol="0">
            <a:spAutoFit/>
          </a:bodyPr>
          <a:lstStyle/>
          <a:p>
            <a:r>
              <a:rPr lang="zh-CN" altLang="en-US" sz="2500" dirty="0" smtClean="0"/>
              <a:t>下发</a:t>
            </a:r>
            <a:r>
              <a:rPr lang="en-US" altLang="zh-CN" sz="2500" dirty="0" smtClean="0"/>
              <a:t>Nginx</a:t>
            </a:r>
            <a:r>
              <a:rPr lang="zh-CN" altLang="en-US" sz="2500" dirty="0" smtClean="0"/>
              <a:t>配置</a:t>
            </a:r>
            <a:endParaRPr lang="en-US" sz="2500" dirty="0"/>
          </a:p>
        </p:txBody>
      </p:sp>
      <p:pic>
        <p:nvPicPr>
          <p:cNvPr id="24" name="Picture 23"/>
          <p:cNvPicPr>
            <a:picLocks noChangeAspect="1"/>
          </p:cNvPicPr>
          <p:nvPr/>
        </p:nvPicPr>
        <p:blipFill>
          <a:blip r:embed="rId4">
            <a:clrChange>
              <a:clrFrom>
                <a:srgbClr val="FFFFFF"/>
              </a:clrFrom>
              <a:clrTo>
                <a:srgbClr val="FFFFFF">
                  <a:alpha val="0"/>
                </a:srgbClr>
              </a:clrTo>
            </a:clrChange>
          </a:blip>
          <a:stretch>
            <a:fillRect/>
          </a:stretch>
        </p:blipFill>
        <p:spPr>
          <a:xfrm>
            <a:off x="5579234" y="5410168"/>
            <a:ext cx="1687983" cy="1265987"/>
          </a:xfrm>
          <a:prstGeom prst="rect">
            <a:avLst/>
          </a:prstGeom>
        </p:spPr>
      </p:pic>
      <p:sp>
        <p:nvSpPr>
          <p:cNvPr id="18"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测试环境部署</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1540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pPr>
              <a:lnSpc>
                <a:spcPct val="100000"/>
              </a:lnSpc>
              <a:spcBef>
                <a:spcPts val="0"/>
              </a:spcBef>
            </a:pPr>
            <a:r>
              <a:rPr lang="zh-CN" altLang="en-US" sz="2500" dirty="0" smtClean="0">
                <a:latin typeface="微软雅黑" panose="020B0503020204020204" pitchFamily="34" charset="-122"/>
                <a:ea typeface="微软雅黑" panose="020B0503020204020204" pitchFamily="34" charset="-122"/>
              </a:rPr>
              <a:t>单域名多测试环境</a:t>
            </a:r>
            <a:endParaRPr lang="en-US" altLang="zh-CN" sz="2500" dirty="0" smtClean="0">
              <a:latin typeface="微软雅黑" panose="020B0503020204020204" pitchFamily="34" charset="-122"/>
              <a:ea typeface="微软雅黑" panose="020B0503020204020204" pitchFamily="34" charset="-122"/>
            </a:endParaRPr>
          </a:p>
        </p:txBody>
      </p:sp>
      <p:pic>
        <p:nvPicPr>
          <p:cNvPr id="24" name="Picture 23"/>
          <p:cNvPicPr>
            <a:picLocks noChangeAspect="1"/>
          </p:cNvPicPr>
          <p:nvPr/>
        </p:nvPicPr>
        <p:blipFill>
          <a:blip r:embed="rId3">
            <a:clrChange>
              <a:clrFrom>
                <a:srgbClr val="FFFFFF"/>
              </a:clrFrom>
              <a:clrTo>
                <a:srgbClr val="FFFFFF">
                  <a:alpha val="0"/>
                </a:srgbClr>
              </a:clrTo>
            </a:clrChange>
          </a:blip>
          <a:stretch>
            <a:fillRect/>
          </a:stretch>
        </p:blipFill>
        <p:spPr>
          <a:xfrm>
            <a:off x="1942653" y="3703765"/>
            <a:ext cx="1687983" cy="1265987"/>
          </a:xfrm>
          <a:prstGeom prst="rect">
            <a:avLst/>
          </a:prstGeom>
        </p:spPr>
      </p:pic>
      <p:pic>
        <p:nvPicPr>
          <p:cNvPr id="18" name="Picture 17"/>
          <p:cNvPicPr>
            <a:picLocks noChangeAspect="1"/>
          </p:cNvPicPr>
          <p:nvPr/>
        </p:nvPicPr>
        <p:blipFill>
          <a:blip r:embed="rId3">
            <a:clrChange>
              <a:clrFrom>
                <a:srgbClr val="FFFFFF"/>
              </a:clrFrom>
              <a:clrTo>
                <a:srgbClr val="FFFFFF">
                  <a:alpha val="0"/>
                </a:srgbClr>
              </a:clrTo>
            </a:clrChange>
          </a:blip>
          <a:stretch>
            <a:fillRect/>
          </a:stretch>
        </p:blipFill>
        <p:spPr>
          <a:xfrm>
            <a:off x="3528497" y="3703764"/>
            <a:ext cx="1687983" cy="1265987"/>
          </a:xfrm>
          <a:prstGeom prst="rect">
            <a:avLst/>
          </a:prstGeom>
        </p:spPr>
      </p:pic>
      <p:pic>
        <p:nvPicPr>
          <p:cNvPr id="19" name="Picture 18"/>
          <p:cNvPicPr>
            <a:picLocks noChangeAspect="1"/>
          </p:cNvPicPr>
          <p:nvPr/>
        </p:nvPicPr>
        <p:blipFill>
          <a:blip r:embed="rId3">
            <a:clrChange>
              <a:clrFrom>
                <a:srgbClr val="FFFFFF"/>
              </a:clrFrom>
              <a:clrTo>
                <a:srgbClr val="FFFFFF">
                  <a:alpha val="0"/>
                </a:srgbClr>
              </a:clrTo>
            </a:clrChange>
          </a:blip>
          <a:stretch>
            <a:fillRect/>
          </a:stretch>
        </p:blipFill>
        <p:spPr>
          <a:xfrm>
            <a:off x="5141543" y="3703763"/>
            <a:ext cx="1687983" cy="1265987"/>
          </a:xfrm>
          <a:prstGeom prst="rect">
            <a:avLst/>
          </a:prstGeom>
        </p:spPr>
      </p:pic>
      <p:pic>
        <p:nvPicPr>
          <p:cNvPr id="22" name="Picture 21"/>
          <p:cNvPicPr>
            <a:picLocks noChangeAspect="1"/>
          </p:cNvPicPr>
          <p:nvPr/>
        </p:nvPicPr>
        <p:blipFill>
          <a:blip r:embed="rId3">
            <a:clrChange>
              <a:clrFrom>
                <a:srgbClr val="FFFFFF"/>
              </a:clrFrom>
              <a:clrTo>
                <a:srgbClr val="FFFFFF">
                  <a:alpha val="0"/>
                </a:srgbClr>
              </a:clrTo>
            </a:clrChange>
          </a:blip>
          <a:stretch>
            <a:fillRect/>
          </a:stretch>
        </p:blipFill>
        <p:spPr>
          <a:xfrm>
            <a:off x="6778456" y="3703762"/>
            <a:ext cx="1687983" cy="1265987"/>
          </a:xfrm>
          <a:prstGeom prst="rect">
            <a:avLst/>
          </a:prstGeom>
        </p:spPr>
      </p:pic>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a:off x="8466439" y="3703762"/>
            <a:ext cx="1687983" cy="1265987"/>
          </a:xfrm>
          <a:prstGeom prst="rect">
            <a:avLst/>
          </a:prstGeom>
        </p:spPr>
      </p:pic>
      <p:grpSp>
        <p:nvGrpSpPr>
          <p:cNvPr id="30" name="Group 29"/>
          <p:cNvGrpSpPr/>
          <p:nvPr/>
        </p:nvGrpSpPr>
        <p:grpSpPr>
          <a:xfrm>
            <a:off x="4837619" y="1832390"/>
            <a:ext cx="1675966" cy="757722"/>
            <a:chOff x="4837619" y="1832390"/>
            <a:chExt cx="1675966" cy="757722"/>
          </a:xfrm>
        </p:grpSpPr>
        <p:pic>
          <p:nvPicPr>
            <p:cNvPr id="5" name="Picture 4"/>
            <p:cNvPicPr>
              <a:picLocks noChangeAspect="1"/>
            </p:cNvPicPr>
            <p:nvPr/>
          </p:nvPicPr>
          <p:blipFill>
            <a:blip r:embed="rId4"/>
            <a:stretch>
              <a:fillRect/>
            </a:stretch>
          </p:blipFill>
          <p:spPr>
            <a:xfrm>
              <a:off x="4837619" y="1832390"/>
              <a:ext cx="757722" cy="757722"/>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5807242" y="1872726"/>
              <a:ext cx="706343" cy="707736"/>
            </a:xfrm>
            <a:prstGeom prst="rect">
              <a:avLst/>
            </a:prstGeom>
          </p:spPr>
        </p:pic>
      </p:grpSp>
      <p:cxnSp>
        <p:nvCxnSpPr>
          <p:cNvPr id="26" name="Straight Arrow Connector 25"/>
          <p:cNvCxnSpPr>
            <a:endCxn id="18" idx="0"/>
          </p:cNvCxnSpPr>
          <p:nvPr/>
        </p:nvCxnSpPr>
        <p:spPr>
          <a:xfrm flipH="1">
            <a:off x="4372489" y="2598773"/>
            <a:ext cx="1236649" cy="11049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939046" y="2598774"/>
            <a:ext cx="2656295" cy="12573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9" idx="0"/>
          </p:cNvCxnSpPr>
          <p:nvPr/>
        </p:nvCxnSpPr>
        <p:spPr>
          <a:xfrm>
            <a:off x="5595341" y="2598773"/>
            <a:ext cx="390194" cy="11049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2" idx="0"/>
          </p:cNvCxnSpPr>
          <p:nvPr/>
        </p:nvCxnSpPr>
        <p:spPr>
          <a:xfrm>
            <a:off x="5579078" y="2598772"/>
            <a:ext cx="2043370" cy="11049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5" idx="0"/>
          </p:cNvCxnSpPr>
          <p:nvPr/>
        </p:nvCxnSpPr>
        <p:spPr>
          <a:xfrm>
            <a:off x="5579078" y="2598771"/>
            <a:ext cx="3731353" cy="11049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60485" y="4098228"/>
            <a:ext cx="1876351" cy="477054"/>
          </a:xfrm>
          <a:prstGeom prst="rect">
            <a:avLst/>
          </a:prstGeom>
          <a:noFill/>
        </p:spPr>
        <p:txBody>
          <a:bodyPr wrap="square" rtlCol="0">
            <a:spAutoFit/>
          </a:bodyPr>
          <a:lstStyle/>
          <a:p>
            <a:r>
              <a:rPr lang="zh-CN" altLang="en-US" sz="2500" dirty="0" smtClean="0">
                <a:latin typeface="Microsoft YaHei" charset="-122"/>
                <a:ea typeface="Microsoft YaHei" charset="-122"/>
                <a:cs typeface="Microsoft YaHei" charset="-122"/>
              </a:rPr>
              <a:t>测试服务器</a:t>
            </a:r>
            <a:endParaRPr lang="en-US" sz="2500" dirty="0">
              <a:latin typeface="Microsoft YaHei" charset="-122"/>
              <a:ea typeface="Microsoft YaHei" charset="-122"/>
              <a:cs typeface="Microsoft YaHei" charset="-122"/>
            </a:endParaRPr>
          </a:p>
        </p:txBody>
      </p:sp>
      <p:sp>
        <p:nvSpPr>
          <p:cNvPr id="45" name="TextBox 44"/>
          <p:cNvSpPr txBox="1"/>
          <p:nvPr/>
        </p:nvSpPr>
        <p:spPr>
          <a:xfrm>
            <a:off x="6907623" y="1957574"/>
            <a:ext cx="4129345" cy="477054"/>
          </a:xfrm>
          <a:prstGeom prst="rect">
            <a:avLst/>
          </a:prstGeom>
          <a:noFill/>
        </p:spPr>
        <p:txBody>
          <a:bodyPr wrap="square" rtlCol="0">
            <a:spAutoFit/>
          </a:bodyPr>
          <a:lstStyle/>
          <a:p>
            <a:r>
              <a:rPr lang="zh-CN" altLang="en-US" sz="2500" dirty="0" smtClean="0">
                <a:latin typeface="Microsoft YaHei" charset="-122"/>
                <a:ea typeface="Microsoft YaHei" charset="-122"/>
                <a:cs typeface="Microsoft YaHei" charset="-122"/>
              </a:rPr>
              <a:t>代理工具</a:t>
            </a:r>
            <a:r>
              <a:rPr lang="en-US" altLang="zh-CN" sz="2500" dirty="0" smtClean="0">
                <a:latin typeface="Microsoft YaHei" charset="-122"/>
                <a:ea typeface="Microsoft YaHei" charset="-122"/>
                <a:cs typeface="Microsoft YaHei" charset="-122"/>
              </a:rPr>
              <a:t>(fiddler/</a:t>
            </a:r>
            <a:r>
              <a:rPr lang="en-US" altLang="zh-CN" sz="2500" dirty="0" err="1" smtClean="0">
                <a:latin typeface="Microsoft YaHei" charset="-122"/>
                <a:ea typeface="Microsoft YaHei" charset="-122"/>
                <a:cs typeface="Microsoft YaHei" charset="-122"/>
              </a:rPr>
              <a:t>charles</a:t>
            </a:r>
            <a:r>
              <a:rPr lang="en-US" altLang="zh-CN" sz="2500" dirty="0" smtClean="0">
                <a:latin typeface="Microsoft YaHei" charset="-122"/>
                <a:ea typeface="Microsoft YaHei" charset="-122"/>
                <a:cs typeface="Microsoft YaHei" charset="-122"/>
              </a:rPr>
              <a:t>)</a:t>
            </a:r>
            <a:endParaRPr lang="en-US" sz="2500" dirty="0">
              <a:latin typeface="Microsoft YaHei" charset="-122"/>
              <a:ea typeface="Microsoft YaHei" charset="-122"/>
              <a:cs typeface="Microsoft YaHei" charset="-122"/>
            </a:endParaRPr>
          </a:p>
        </p:txBody>
      </p:sp>
      <p:pic>
        <p:nvPicPr>
          <p:cNvPr id="46" name="Picture 45"/>
          <p:cNvPicPr>
            <a:picLocks noChangeAspect="1"/>
          </p:cNvPicPr>
          <p:nvPr/>
        </p:nvPicPr>
        <p:blipFill>
          <a:blip r:embed="rId6"/>
          <a:stretch>
            <a:fillRect/>
          </a:stretch>
        </p:blipFill>
        <p:spPr>
          <a:xfrm>
            <a:off x="4927420" y="5403762"/>
            <a:ext cx="1186695" cy="1186695"/>
          </a:xfrm>
          <a:prstGeom prst="rect">
            <a:avLst/>
          </a:prstGeom>
        </p:spPr>
      </p:pic>
      <p:sp>
        <p:nvSpPr>
          <p:cNvPr id="47" name="TextBox 46"/>
          <p:cNvSpPr txBox="1"/>
          <p:nvPr/>
        </p:nvSpPr>
        <p:spPr>
          <a:xfrm>
            <a:off x="6160413" y="5699910"/>
            <a:ext cx="2005019" cy="477054"/>
          </a:xfrm>
          <a:prstGeom prst="rect">
            <a:avLst/>
          </a:prstGeom>
          <a:noFill/>
        </p:spPr>
        <p:txBody>
          <a:bodyPr wrap="square" rtlCol="0">
            <a:spAutoFit/>
          </a:bodyPr>
          <a:lstStyle/>
          <a:p>
            <a:r>
              <a:rPr lang="zh-CN" altLang="en-US" sz="2500" smtClean="0">
                <a:latin typeface="Microsoft YaHei" charset="-122"/>
                <a:ea typeface="Microsoft YaHei" charset="-122"/>
                <a:cs typeface="Microsoft YaHei" charset="-122"/>
              </a:rPr>
              <a:t>部署服务器</a:t>
            </a:r>
            <a:endParaRPr lang="en-US" sz="2500" dirty="0">
              <a:latin typeface="Microsoft YaHei" charset="-122"/>
              <a:ea typeface="Microsoft YaHei" charset="-122"/>
              <a:cs typeface="Microsoft YaHei" charset="-122"/>
            </a:endParaRPr>
          </a:p>
        </p:txBody>
      </p:sp>
      <p:cxnSp>
        <p:nvCxnSpPr>
          <p:cNvPr id="48" name="Straight Arrow Connector 47"/>
          <p:cNvCxnSpPr>
            <a:stCxn id="46" idx="0"/>
            <a:endCxn id="18" idx="2"/>
          </p:cNvCxnSpPr>
          <p:nvPr/>
        </p:nvCxnSpPr>
        <p:spPr>
          <a:xfrm flipH="1" flipV="1">
            <a:off x="4372489" y="4969751"/>
            <a:ext cx="1148279" cy="43401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6" idx="0"/>
            <a:endCxn id="24" idx="2"/>
          </p:cNvCxnSpPr>
          <p:nvPr/>
        </p:nvCxnSpPr>
        <p:spPr>
          <a:xfrm flipH="1" flipV="1">
            <a:off x="2786645" y="4969752"/>
            <a:ext cx="2734123" cy="43401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0"/>
            <a:endCxn id="19" idx="2"/>
          </p:cNvCxnSpPr>
          <p:nvPr/>
        </p:nvCxnSpPr>
        <p:spPr>
          <a:xfrm flipV="1">
            <a:off x="5520768" y="4969750"/>
            <a:ext cx="464767" cy="43401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0"/>
            <a:endCxn id="22" idx="2"/>
          </p:cNvCxnSpPr>
          <p:nvPr/>
        </p:nvCxnSpPr>
        <p:spPr>
          <a:xfrm flipV="1">
            <a:off x="5520768" y="4969749"/>
            <a:ext cx="2101680" cy="4340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6" idx="0"/>
            <a:endCxn id="25" idx="2"/>
          </p:cNvCxnSpPr>
          <p:nvPr/>
        </p:nvCxnSpPr>
        <p:spPr>
          <a:xfrm flipV="1">
            <a:off x="5520768" y="4969749"/>
            <a:ext cx="3789663" cy="4340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测试环境部署</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137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798094" y="2211580"/>
          <a:ext cx="10555706" cy="2179320"/>
        </p:xfrm>
        <a:graphic>
          <a:graphicData uri="http://schemas.openxmlformats.org/drawingml/2006/table">
            <a:tbl>
              <a:tblPr firstRow="1" bandRow="1">
                <a:tableStyleId>{5C22544A-7EE6-4342-B048-85BDC9FD1C3A}</a:tableStyleId>
              </a:tblPr>
              <a:tblGrid>
                <a:gridCol w="3608072"/>
                <a:gridCol w="6947634"/>
              </a:tblGrid>
              <a:tr h="385345">
                <a:tc>
                  <a:txBody>
                    <a:bodyPr/>
                    <a:lstStyle/>
                    <a:p>
                      <a:pPr algn="l"/>
                      <a:r>
                        <a:rPr lang="zh-CN" altLang="en-US" sz="2500" dirty="0" smtClean="0">
                          <a:latin typeface="Microsoft YaHei" charset="-122"/>
                          <a:ea typeface="Microsoft YaHei" charset="-122"/>
                          <a:cs typeface="Microsoft YaHei" charset="-122"/>
                        </a:rPr>
                        <a:t>测试部署方式</a:t>
                      </a:r>
                      <a:endParaRPr lang="en-US" sz="2500" dirty="0">
                        <a:latin typeface="Microsoft YaHei" charset="-122"/>
                        <a:ea typeface="Microsoft YaHei" charset="-122"/>
                        <a:cs typeface="Microsoft YaHei" charset="-122"/>
                      </a:endParaRPr>
                    </a:p>
                  </a:txBody>
                  <a:tcPr/>
                </a:tc>
                <a:tc>
                  <a:txBody>
                    <a:bodyPr/>
                    <a:lstStyle/>
                    <a:p>
                      <a:pPr algn="l"/>
                      <a:r>
                        <a:rPr lang="zh-CN" altLang="en-US" sz="2500" dirty="0" smtClean="0">
                          <a:latin typeface="Microsoft YaHei" charset="-122"/>
                          <a:ea typeface="Microsoft YaHei" charset="-122"/>
                          <a:cs typeface="Microsoft YaHei" charset="-122"/>
                        </a:rPr>
                        <a:t>优势</a:t>
                      </a:r>
                      <a:endParaRPr lang="en-US" sz="2500" dirty="0">
                        <a:latin typeface="Microsoft YaHei" charset="-122"/>
                        <a:ea typeface="Microsoft YaHei" charset="-122"/>
                        <a:cs typeface="Microsoft YaHei" charset="-122"/>
                      </a:endParaRPr>
                    </a:p>
                  </a:txBody>
                  <a:tcPr/>
                </a:tc>
              </a:tr>
              <a:tr h="385345">
                <a:tc>
                  <a:txBody>
                    <a:bodyPr/>
                    <a:lstStyle/>
                    <a:p>
                      <a:r>
                        <a:rPr lang="zh-CN" altLang="en-US" sz="2500" dirty="0" smtClean="0">
                          <a:latin typeface="Microsoft YaHei" charset="-122"/>
                          <a:ea typeface="Microsoft YaHei" charset="-122"/>
                          <a:cs typeface="Microsoft YaHei" charset="-122"/>
                        </a:rPr>
                        <a:t>多域名测试环境</a:t>
                      </a:r>
                      <a:endParaRPr lang="en-US" sz="2500" dirty="0">
                        <a:latin typeface="Microsoft YaHei" charset="-122"/>
                        <a:ea typeface="Microsoft YaHei" charset="-122"/>
                        <a:cs typeface="Microsoft YaHei" charset="-122"/>
                      </a:endParaRPr>
                    </a:p>
                  </a:txBody>
                  <a:tcPr/>
                </a:tc>
                <a:tc>
                  <a:txBody>
                    <a:bodyPr/>
                    <a:lstStyle/>
                    <a:p>
                      <a:pPr marL="457200" indent="-457200">
                        <a:buAutoNum type="arabicPeriod"/>
                      </a:pPr>
                      <a:r>
                        <a:rPr lang="zh-CN" altLang="en-US" sz="2500" dirty="0" smtClean="0">
                          <a:latin typeface="Microsoft YaHei" charset="-122"/>
                          <a:ea typeface="Microsoft YaHei" charset="-122"/>
                          <a:cs typeface="Microsoft YaHei" charset="-122"/>
                        </a:rPr>
                        <a:t>对于纯</a:t>
                      </a:r>
                      <a:r>
                        <a:rPr lang="en-US" altLang="zh-CN" sz="2500" dirty="0" smtClean="0">
                          <a:latin typeface="Microsoft YaHei" charset="-122"/>
                          <a:ea typeface="Microsoft YaHei" charset="-122"/>
                          <a:cs typeface="Microsoft YaHei" charset="-122"/>
                        </a:rPr>
                        <a:t>Web</a:t>
                      </a:r>
                      <a:r>
                        <a:rPr lang="zh-CN" altLang="en-US" sz="2500" dirty="0" smtClean="0">
                          <a:latin typeface="Microsoft YaHei" charset="-122"/>
                          <a:ea typeface="Microsoft YaHei" charset="-122"/>
                          <a:cs typeface="Microsoft YaHei" charset="-122"/>
                        </a:rPr>
                        <a:t>站，不需要代理工具，测试便利</a:t>
                      </a:r>
                      <a:endParaRPr lang="en-US" altLang="zh-CN" sz="2500" dirty="0" smtClean="0">
                        <a:latin typeface="Microsoft YaHei" charset="-122"/>
                        <a:ea typeface="Microsoft YaHei" charset="-122"/>
                        <a:cs typeface="Microsoft YaHei" charset="-122"/>
                      </a:endParaRPr>
                    </a:p>
                    <a:p>
                      <a:pPr marL="457200" indent="-457200">
                        <a:buAutoNum type="arabicPeriod"/>
                      </a:pPr>
                      <a:r>
                        <a:rPr lang="zh-CN" altLang="en-US" sz="2500" dirty="0" smtClean="0">
                          <a:latin typeface="Microsoft YaHei" charset="-122"/>
                          <a:ea typeface="Microsoft YaHei" charset="-122"/>
                          <a:cs typeface="Microsoft YaHei" charset="-122"/>
                        </a:rPr>
                        <a:t>节省服务器</a:t>
                      </a:r>
                      <a:endParaRPr lang="en-US" altLang="zh-CN" sz="2500" dirty="0" smtClean="0">
                        <a:latin typeface="Microsoft YaHei" charset="-122"/>
                        <a:ea typeface="Microsoft YaHei" charset="-122"/>
                        <a:cs typeface="Microsoft YaHei" charset="-122"/>
                      </a:endParaRPr>
                    </a:p>
                  </a:txBody>
                  <a:tcPr/>
                </a:tc>
              </a:tr>
              <a:tr h="579077">
                <a:tc>
                  <a:txBody>
                    <a:bodyPr/>
                    <a:lstStyle/>
                    <a:p>
                      <a:r>
                        <a:rPr lang="zh-CN" altLang="en-US" sz="2500" dirty="0" smtClean="0">
                          <a:latin typeface="Microsoft YaHei" charset="-122"/>
                          <a:ea typeface="Microsoft YaHei" charset="-122"/>
                          <a:cs typeface="Microsoft YaHei" charset="-122"/>
                        </a:rPr>
                        <a:t>单域名多测试环境</a:t>
                      </a:r>
                      <a:endParaRPr lang="en-US" sz="2500" dirty="0">
                        <a:latin typeface="Microsoft YaHei" charset="-122"/>
                        <a:ea typeface="Microsoft YaHei" charset="-122"/>
                        <a:cs typeface="Microsoft YaHei" charset="-122"/>
                      </a:endParaRPr>
                    </a:p>
                  </a:txBody>
                  <a:tcPr/>
                </a:tc>
                <a:tc>
                  <a:txBody>
                    <a:bodyPr/>
                    <a:lstStyle/>
                    <a:p>
                      <a:pPr marL="457200" indent="-457200">
                        <a:buAutoNum type="arabicPeriod"/>
                      </a:pPr>
                      <a:r>
                        <a:rPr lang="zh-CN" altLang="en-US" sz="2500" dirty="0" smtClean="0">
                          <a:latin typeface="Microsoft YaHei" charset="-122"/>
                          <a:ea typeface="Microsoft YaHei" charset="-122"/>
                          <a:cs typeface="Microsoft YaHei" charset="-122"/>
                        </a:rPr>
                        <a:t>对于</a:t>
                      </a:r>
                      <a:r>
                        <a:rPr lang="en-US" altLang="zh-CN" sz="2500" dirty="0" smtClean="0">
                          <a:latin typeface="Microsoft YaHei" charset="-122"/>
                          <a:ea typeface="Microsoft YaHei" charset="-122"/>
                          <a:cs typeface="Microsoft YaHei" charset="-122"/>
                        </a:rPr>
                        <a:t>APP</a:t>
                      </a:r>
                      <a:r>
                        <a:rPr lang="zh-CN" altLang="en-US" sz="2500" dirty="0" smtClean="0">
                          <a:latin typeface="Microsoft YaHei" charset="-122"/>
                          <a:ea typeface="Microsoft YaHei" charset="-122"/>
                          <a:cs typeface="Microsoft YaHei" charset="-122"/>
                        </a:rPr>
                        <a:t>内嵌页面，可以方便测试</a:t>
                      </a:r>
                      <a:endParaRPr lang="en-US" altLang="zh-CN" sz="2500" dirty="0" smtClean="0">
                        <a:latin typeface="Microsoft YaHei" charset="-122"/>
                        <a:ea typeface="Microsoft YaHei" charset="-122"/>
                        <a:cs typeface="Microsoft YaHei" charset="-122"/>
                      </a:endParaRPr>
                    </a:p>
                    <a:p>
                      <a:pPr marL="457200" indent="-457200">
                        <a:buAutoNum type="arabicPeriod"/>
                      </a:pPr>
                      <a:r>
                        <a:rPr lang="zh-CN" altLang="en-US" sz="2500" dirty="0" smtClean="0">
                          <a:latin typeface="Microsoft YaHei" charset="-122"/>
                          <a:ea typeface="Microsoft YaHei" charset="-122"/>
                          <a:cs typeface="Microsoft YaHei" charset="-122"/>
                        </a:rPr>
                        <a:t>各测试环境独立，互不干扰</a:t>
                      </a:r>
                      <a:endParaRPr lang="en-US" sz="2500" dirty="0">
                        <a:latin typeface="Microsoft YaHei" charset="-122"/>
                        <a:ea typeface="Microsoft YaHei" charset="-122"/>
                        <a:cs typeface="Microsoft YaHei" charset="-122"/>
                      </a:endParaRPr>
                    </a:p>
                  </a:txBody>
                  <a:tcPr/>
                </a:tc>
              </a:tr>
            </a:tbl>
          </a:graphicData>
        </a:graphic>
      </p:graphicFrame>
      <p:sp>
        <p:nvSpPr>
          <p:cNvPr id="7"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测试环境部署</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34864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生产环境</a:t>
            </a:r>
            <a:endParaRPr lang="zh-CN" altLang="en-US"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smtClean="0">
                <a:latin typeface="微软雅黑" panose="020B0503020204020204" pitchFamily="34" charset="-122"/>
                <a:ea typeface="微软雅黑" panose="020B0503020204020204" pitchFamily="34" charset="-122"/>
              </a:rPr>
              <a:t>环节三</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13610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8650" y="1581275"/>
            <a:ext cx="9819860" cy="4620201"/>
          </a:xfrm>
          <a:prstGeom prst="rect">
            <a:avLst/>
          </a:prstGeom>
        </p:spPr>
      </p:pic>
      <p:sp>
        <p:nvSpPr>
          <p:cNvPr id="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发布上线</a:t>
            </a:r>
            <a:endParaRPr lang="zh-CN" altLang="en-US" sz="3000"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xmlns="" id="{66E46628-8296-4697-854D-73484968BBA9}"/>
              </a:ext>
            </a:extLst>
          </p:cNvPr>
          <p:cNvSpPr txBox="1">
            <a:spLocks/>
          </p:cNvSpPr>
          <p:nvPr/>
        </p:nvSpPr>
        <p:spPr>
          <a:xfrm>
            <a:off x="628650" y="1105401"/>
            <a:ext cx="10515600" cy="470050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smtClean="0">
                <a:latin typeface="微软雅黑" panose="020B0503020204020204" pitchFamily="34" charset="-122"/>
                <a:ea typeface="微软雅黑" panose="020B0503020204020204" pitchFamily="34" charset="-122"/>
              </a:rPr>
              <a:t>印记中文</a:t>
            </a:r>
            <a:endParaRPr lang="en-US" altLang="zh-CN" sz="2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30478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发布上线</a:t>
            </a:r>
            <a:endParaRPr lang="zh-CN" altLang="en-US" sz="3000"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xmlns="" id="{66E46628-8296-4697-854D-73484968BBA9}"/>
              </a:ext>
            </a:extLst>
          </p:cNvPr>
          <p:cNvSpPr txBox="1">
            <a:spLocks/>
          </p:cNvSpPr>
          <p:nvPr/>
        </p:nvSpPr>
        <p:spPr>
          <a:xfrm>
            <a:off x="628650" y="1105401"/>
            <a:ext cx="10515600" cy="470050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smtClean="0">
                <a:latin typeface="微软雅黑" panose="020B0503020204020204" pitchFamily="34" charset="-122"/>
                <a:ea typeface="微软雅黑" panose="020B0503020204020204" pitchFamily="34" charset="-122"/>
              </a:rPr>
              <a:t>印记中文</a:t>
            </a:r>
            <a:endParaRPr lang="en-US" altLang="zh-CN" sz="2500"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stretch>
            <a:fillRect/>
          </a:stretch>
        </p:blipFill>
        <p:spPr>
          <a:xfrm>
            <a:off x="463826" y="2400638"/>
            <a:ext cx="11728174" cy="1086118"/>
          </a:xfrm>
          <a:prstGeom prst="rect">
            <a:avLst/>
          </a:prstGeom>
        </p:spPr>
      </p:pic>
      <p:sp>
        <p:nvSpPr>
          <p:cNvPr id="6" name="TextBox 5"/>
          <p:cNvSpPr txBox="1"/>
          <p:nvPr/>
        </p:nvSpPr>
        <p:spPr>
          <a:xfrm>
            <a:off x="331304" y="3930748"/>
            <a:ext cx="1749287" cy="477054"/>
          </a:xfrm>
          <a:prstGeom prst="rect">
            <a:avLst/>
          </a:prstGeom>
          <a:noFill/>
        </p:spPr>
        <p:txBody>
          <a:bodyPr wrap="square" rtlCol="0">
            <a:spAutoFit/>
          </a:bodyPr>
          <a:lstStyle/>
          <a:p>
            <a:r>
              <a:rPr lang="zh-CN" altLang="en-US" sz="2500" b="1" smtClean="0">
                <a:solidFill>
                  <a:srgbClr val="FF0000"/>
                </a:solidFill>
              </a:rPr>
              <a:t>￥</a:t>
            </a:r>
            <a:r>
              <a:rPr lang="en-US" altLang="zh-CN" sz="2500" b="1" dirty="0" smtClean="0">
                <a:solidFill>
                  <a:srgbClr val="FF0000"/>
                </a:solidFill>
              </a:rPr>
              <a:t>15000</a:t>
            </a:r>
            <a:endParaRPr lang="en-US" sz="2500" b="1" dirty="0">
              <a:solidFill>
                <a:srgbClr val="FF0000"/>
              </a:solidFill>
            </a:endParaRPr>
          </a:p>
        </p:txBody>
      </p:sp>
    </p:spTree>
    <p:extLst>
      <p:ext uri="{BB962C8B-B14F-4D97-AF65-F5344CB8AC3E}">
        <p14:creationId xmlns:p14="http://schemas.microsoft.com/office/powerpoint/2010/main" val="1733181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发布上线</a:t>
            </a:r>
            <a:endParaRPr lang="zh-CN" altLang="en-US" sz="3000" dirty="0">
              <a:latin typeface="微软雅黑" panose="020B0503020204020204" pitchFamily="34" charset="-122"/>
              <a:ea typeface="微软雅黑" panose="020B0503020204020204" pitchFamily="34" charset="-122"/>
            </a:endParaRPr>
          </a:p>
        </p:txBody>
      </p:sp>
      <p:sp>
        <p:nvSpPr>
          <p:cNvPr id="4" name="Content Placeholder 2">
            <a:extLst>
              <a:ext uri="{FF2B5EF4-FFF2-40B4-BE49-F238E27FC236}">
                <a16:creationId xmlns:a16="http://schemas.microsoft.com/office/drawing/2014/main" xmlns="" id="{66E46628-8296-4697-854D-73484968BBA9}"/>
              </a:ext>
            </a:extLst>
          </p:cNvPr>
          <p:cNvSpPr txBox="1">
            <a:spLocks/>
          </p:cNvSpPr>
          <p:nvPr/>
        </p:nvSpPr>
        <p:spPr>
          <a:xfrm>
            <a:off x="628650" y="1105401"/>
            <a:ext cx="10515600" cy="470050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500" dirty="0" smtClean="0">
                <a:latin typeface="微软雅黑" panose="020B0503020204020204" pitchFamily="34" charset="-122"/>
                <a:ea typeface="微软雅黑" panose="020B0503020204020204" pitchFamily="34" charset="-122"/>
              </a:rPr>
              <a:t>印记中文</a:t>
            </a:r>
            <a:endParaRPr lang="en-US" altLang="zh-CN" sz="2500" dirty="0">
              <a:latin typeface="微软雅黑" panose="020B0503020204020204" pitchFamily="34" charset="-122"/>
              <a:ea typeface="微软雅黑" panose="020B0503020204020204" pitchFamily="34" charset="-122"/>
            </a:endParaRPr>
          </a:p>
        </p:txBody>
      </p:sp>
      <p:sp>
        <p:nvSpPr>
          <p:cNvPr id="6" name="TextBox 5"/>
          <p:cNvSpPr txBox="1"/>
          <p:nvPr/>
        </p:nvSpPr>
        <p:spPr>
          <a:xfrm>
            <a:off x="869948" y="4807740"/>
            <a:ext cx="3079199" cy="477054"/>
          </a:xfrm>
          <a:prstGeom prst="rect">
            <a:avLst/>
          </a:prstGeom>
          <a:noFill/>
        </p:spPr>
        <p:txBody>
          <a:bodyPr wrap="square" rtlCol="0">
            <a:spAutoFit/>
          </a:bodyPr>
          <a:lstStyle/>
          <a:p>
            <a:r>
              <a:rPr lang="zh-CN" altLang="en-US" sz="2500" b="1" dirty="0" smtClean="0">
                <a:solidFill>
                  <a:srgbClr val="FF0000"/>
                </a:solidFill>
              </a:rPr>
              <a:t>￥</a:t>
            </a:r>
            <a:r>
              <a:rPr lang="en-US" altLang="zh-CN" sz="2500" b="1" dirty="0" smtClean="0">
                <a:solidFill>
                  <a:srgbClr val="FF0000"/>
                </a:solidFill>
              </a:rPr>
              <a:t>1300</a:t>
            </a:r>
            <a:r>
              <a:rPr lang="zh-CN" altLang="en-US" sz="2500" b="1" dirty="0" smtClean="0">
                <a:solidFill>
                  <a:srgbClr val="FF0000"/>
                </a:solidFill>
              </a:rPr>
              <a:t> </a:t>
            </a:r>
            <a:r>
              <a:rPr lang="en-US" altLang="zh-CN" sz="2500" b="1" dirty="0" smtClean="0">
                <a:solidFill>
                  <a:srgbClr val="FF0000"/>
                </a:solidFill>
              </a:rPr>
              <a:t>+</a:t>
            </a:r>
            <a:r>
              <a:rPr lang="zh-CN" altLang="en-US" sz="2500" b="1" dirty="0" smtClean="0">
                <a:solidFill>
                  <a:srgbClr val="FF0000"/>
                </a:solidFill>
              </a:rPr>
              <a:t> ￥</a:t>
            </a:r>
            <a:r>
              <a:rPr lang="en-US" altLang="zh-CN" sz="2500" b="1" dirty="0" smtClean="0">
                <a:solidFill>
                  <a:srgbClr val="FF0000"/>
                </a:solidFill>
              </a:rPr>
              <a:t>300</a:t>
            </a:r>
            <a:endParaRPr lang="en-US" sz="2500" b="1" dirty="0">
              <a:solidFill>
                <a:srgbClr val="FF0000"/>
              </a:solidFill>
            </a:endParaRPr>
          </a:p>
        </p:txBody>
      </p:sp>
      <p:pic>
        <p:nvPicPr>
          <p:cNvPr id="2" name="Picture 1"/>
          <p:cNvPicPr>
            <a:picLocks noChangeAspect="1"/>
          </p:cNvPicPr>
          <p:nvPr/>
        </p:nvPicPr>
        <p:blipFill>
          <a:blip r:embed="rId3"/>
          <a:stretch>
            <a:fillRect/>
          </a:stretch>
        </p:blipFill>
        <p:spPr>
          <a:xfrm>
            <a:off x="869949" y="1646305"/>
            <a:ext cx="6021181" cy="2911508"/>
          </a:xfrm>
          <a:prstGeom prst="rect">
            <a:avLst/>
          </a:prstGeom>
        </p:spPr>
      </p:pic>
    </p:spTree>
    <p:extLst>
      <p:ext uri="{BB962C8B-B14F-4D97-AF65-F5344CB8AC3E}">
        <p14:creationId xmlns:p14="http://schemas.microsoft.com/office/powerpoint/2010/main" val="18470337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525921689"/>
              </p:ext>
            </p:extLst>
          </p:nvPr>
        </p:nvGraphicFramePr>
        <p:xfrm>
          <a:off x="904461" y="1653505"/>
          <a:ext cx="10515600" cy="294132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pPr algn="ctr"/>
                      <a:r>
                        <a:rPr lang="zh-CN" altLang="en-US" sz="2500" dirty="0" smtClean="0">
                          <a:latin typeface="Microsoft YaHei" charset="-122"/>
                          <a:ea typeface="Microsoft YaHei" charset="-122"/>
                          <a:cs typeface="Microsoft YaHei" charset="-122"/>
                        </a:rPr>
                        <a:t>技术</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优势</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发布方式</a:t>
                      </a:r>
                      <a:endParaRPr lang="en-US" sz="2500" dirty="0">
                        <a:latin typeface="Microsoft YaHei" charset="-122"/>
                        <a:ea typeface="Microsoft YaHei" charset="-122"/>
                        <a:cs typeface="Microsoft YaHei" charset="-122"/>
                      </a:endParaRPr>
                    </a:p>
                  </a:txBody>
                  <a:tcPr/>
                </a:tc>
              </a:tr>
              <a:tr h="370840">
                <a:tc>
                  <a:txBody>
                    <a:bodyPr/>
                    <a:lstStyle/>
                    <a:p>
                      <a:pPr algn="ctr"/>
                      <a:r>
                        <a:rPr lang="en-US" altLang="zh-CN" sz="2500" dirty="0" smtClean="0">
                          <a:latin typeface="Microsoft YaHei" charset="-122"/>
                          <a:ea typeface="Microsoft YaHei" charset="-122"/>
                          <a:cs typeface="Microsoft YaHei" charset="-122"/>
                        </a:rPr>
                        <a:t>CDN</a:t>
                      </a:r>
                      <a:r>
                        <a:rPr lang="zh-CN" altLang="en-US" sz="2500" dirty="0" smtClean="0">
                          <a:latin typeface="Microsoft YaHei" charset="-122"/>
                          <a:ea typeface="Microsoft YaHei" charset="-122"/>
                          <a:cs typeface="Microsoft YaHei" charset="-122"/>
                        </a:rPr>
                        <a:t>加速</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对象存储（</a:t>
                      </a:r>
                      <a:r>
                        <a:rPr lang="en-US" altLang="zh-CN" sz="2500" baseline="0" dirty="0" smtClean="0">
                          <a:latin typeface="Microsoft YaHei" charset="-122"/>
                          <a:ea typeface="Microsoft YaHei" charset="-122"/>
                          <a:cs typeface="Microsoft YaHei" charset="-122"/>
                        </a:rPr>
                        <a:t>COS</a:t>
                      </a:r>
                      <a:r>
                        <a:rPr lang="zh-CN" altLang="en-US" sz="2500" baseline="0" dirty="0" smtClean="0">
                          <a:latin typeface="Microsoft YaHei" charset="-122"/>
                          <a:ea typeface="Microsoft YaHei" charset="-122"/>
                          <a:cs typeface="Microsoft YaHei" charset="-122"/>
                        </a:rPr>
                        <a:t>）</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静态资源（节省</a:t>
                      </a:r>
                      <a:r>
                        <a:rPr lang="en-US" altLang="zh-CN" sz="2500" dirty="0" smtClean="0">
                          <a:latin typeface="Microsoft YaHei" charset="-122"/>
                          <a:ea typeface="Microsoft YaHei" charset="-122"/>
                          <a:cs typeface="Microsoft YaHei" charset="-122"/>
                        </a:rPr>
                        <a:t>30%</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40%</a:t>
                      </a:r>
                      <a:r>
                        <a:rPr lang="zh-CN" altLang="en-US" sz="2500" baseline="0" dirty="0" smtClean="0">
                          <a:latin typeface="Microsoft YaHei" charset="-122"/>
                          <a:ea typeface="Microsoft YaHei" charset="-122"/>
                          <a:cs typeface="Microsoft YaHei" charset="-122"/>
                        </a:rPr>
                        <a:t>的带宽成本</a:t>
                      </a:r>
                      <a:r>
                        <a:rPr lang="zh-CN" altLang="en-US" sz="2500" dirty="0" smtClean="0">
                          <a:latin typeface="Microsoft YaHei" charset="-122"/>
                          <a:ea typeface="Microsoft YaHei" charset="-122"/>
                          <a:cs typeface="Microsoft YaHei" charset="-122"/>
                        </a:rPr>
                        <a:t>）</a:t>
                      </a:r>
                      <a:endParaRPr lang="en-US" altLang="zh-CN" sz="2500" dirty="0" smtClean="0">
                        <a:latin typeface="Microsoft YaHei" charset="-122"/>
                        <a:ea typeface="Microsoft YaHei" charset="-122"/>
                        <a:cs typeface="Microsoft YaHei" charset="-122"/>
                      </a:endParaRPr>
                    </a:p>
                    <a:p>
                      <a:pPr algn="ctr"/>
                      <a:r>
                        <a:rPr lang="zh-CN" altLang="en-US" sz="2500" dirty="0" smtClean="0">
                          <a:latin typeface="Microsoft YaHei" charset="-122"/>
                          <a:ea typeface="Microsoft YaHei" charset="-122"/>
                          <a:cs typeface="Microsoft YaHei" charset="-122"/>
                        </a:rPr>
                        <a:t>大文件</a:t>
                      </a:r>
                      <a:endParaRPr lang="en-US" sz="2500" dirty="0">
                        <a:latin typeface="Microsoft YaHei" charset="-122"/>
                        <a:ea typeface="Microsoft YaHei" charset="-122"/>
                        <a:cs typeface="Microsoft YaHei" charset="-122"/>
                      </a:endParaRPr>
                    </a:p>
                  </a:txBody>
                  <a:tcPr/>
                </a:tc>
                <a:tc>
                  <a:txBody>
                    <a:bodyPr/>
                    <a:lstStyle/>
                    <a:p>
                      <a:pPr algn="ctr"/>
                      <a:r>
                        <a:rPr lang="en-US" altLang="zh-CN" sz="2500" dirty="0" err="1" smtClean="0">
                          <a:latin typeface="Microsoft YaHei" charset="-122"/>
                          <a:ea typeface="Microsoft YaHei" charset="-122"/>
                          <a:cs typeface="Microsoft YaHei" charset="-122"/>
                        </a:rPr>
                        <a:t>Webhook</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a:t>
                      </a:r>
                      <a:r>
                        <a:rPr lang="zh-CN" altLang="en-US" sz="2500" dirty="0" smtClean="0">
                          <a:latin typeface="Microsoft YaHei" charset="-122"/>
                          <a:ea typeface="Microsoft YaHei" charset="-122"/>
                          <a:cs typeface="Microsoft YaHei" charset="-122"/>
                        </a:rPr>
                        <a:t> </a:t>
                      </a:r>
                      <a:r>
                        <a:rPr lang="en-US" altLang="zh-CN" sz="2500" dirty="0" err="1" smtClean="0">
                          <a:latin typeface="Microsoft YaHei" charset="-122"/>
                          <a:ea typeface="Microsoft YaHei" charset="-122"/>
                          <a:cs typeface="Microsoft YaHei" charset="-122"/>
                        </a:rPr>
                        <a:t>Git</a:t>
                      </a:r>
                      <a:r>
                        <a:rPr lang="zh-CN" altLang="en-US" sz="2500" dirty="0" smtClean="0">
                          <a:latin typeface="Microsoft YaHei" charset="-122"/>
                          <a:ea typeface="Microsoft YaHei" charset="-122"/>
                          <a:cs typeface="Microsoft YaHei" charset="-122"/>
                        </a:rPr>
                        <a:t> </a:t>
                      </a:r>
                      <a:endParaRPr lang="en-US" altLang="zh-CN" sz="2500" dirty="0" smtClean="0">
                        <a:latin typeface="Microsoft YaHei" charset="-122"/>
                        <a:ea typeface="Microsoft YaHei" charset="-122"/>
                        <a:cs typeface="Microsoft YaHei" charset="-122"/>
                      </a:endParaRPr>
                    </a:p>
                    <a:p>
                      <a:pPr algn="ctr"/>
                      <a:r>
                        <a:rPr lang="en-US" altLang="zh-CN" sz="2500" dirty="0" smtClean="0">
                          <a:latin typeface="Microsoft YaHei" charset="-122"/>
                          <a:ea typeface="Microsoft YaHei" charset="-122"/>
                          <a:cs typeface="Microsoft YaHei" charset="-122"/>
                        </a:rPr>
                        <a:t>+</a:t>
                      </a:r>
                      <a:r>
                        <a:rPr lang="zh-CN" altLang="en-US" sz="2500" dirty="0" smtClean="0">
                          <a:latin typeface="Microsoft YaHei" charset="-122"/>
                          <a:ea typeface="Microsoft YaHei" charset="-122"/>
                          <a:cs typeface="Microsoft YaHei" charset="-122"/>
                        </a:rPr>
                        <a:t> </a:t>
                      </a:r>
                      <a:r>
                        <a:rPr lang="en-US" altLang="zh-CN" sz="2500" dirty="0" smtClean="0">
                          <a:latin typeface="Microsoft YaHei" charset="-122"/>
                          <a:ea typeface="Microsoft YaHei" charset="-122"/>
                          <a:cs typeface="Microsoft YaHei" charset="-122"/>
                        </a:rPr>
                        <a:t>COS</a:t>
                      </a:r>
                      <a:r>
                        <a:rPr lang="zh-CN" altLang="en-US" sz="2500" dirty="0" smtClean="0">
                          <a:latin typeface="Microsoft YaHei" charset="-122"/>
                          <a:ea typeface="Microsoft YaHei" charset="-122"/>
                          <a:cs typeface="Microsoft YaHei" charset="-122"/>
                        </a:rPr>
                        <a:t>上传脚本</a:t>
                      </a:r>
                      <a:endParaRPr lang="en-US" sz="2500" dirty="0">
                        <a:latin typeface="Microsoft YaHei" charset="-122"/>
                        <a:ea typeface="Microsoft YaHei" charset="-122"/>
                        <a:cs typeface="Microsoft YaHei" charset="-122"/>
                      </a:endParaRPr>
                    </a:p>
                  </a:txBody>
                  <a:tcPr/>
                </a:tc>
              </a:tr>
              <a:tr h="370840">
                <a:tc>
                  <a:txBody>
                    <a:bodyPr/>
                    <a:lstStyle/>
                    <a:p>
                      <a:pPr algn="ctr"/>
                      <a:r>
                        <a:rPr lang="zh-CN" altLang="en-US" sz="2500" dirty="0" smtClean="0">
                          <a:latin typeface="Microsoft YaHei" charset="-122"/>
                          <a:ea typeface="Microsoft YaHei" charset="-122"/>
                          <a:cs typeface="Microsoft YaHei" charset="-122"/>
                        </a:rPr>
                        <a:t>云虚拟服务器（</a:t>
                      </a:r>
                      <a:r>
                        <a:rPr lang="en-US" altLang="zh-CN" sz="2500" dirty="0" smtClean="0">
                          <a:latin typeface="Microsoft YaHei" charset="-122"/>
                          <a:ea typeface="Microsoft YaHei" charset="-122"/>
                          <a:cs typeface="Microsoft YaHei" charset="-122"/>
                        </a:rPr>
                        <a:t>CVM</a:t>
                      </a:r>
                      <a:r>
                        <a:rPr lang="zh-CN" altLang="en-US" sz="2500" dirty="0" smtClean="0">
                          <a:latin typeface="Microsoft YaHei" charset="-122"/>
                          <a:ea typeface="Microsoft YaHei" charset="-122"/>
                          <a:cs typeface="Microsoft YaHei" charset="-122"/>
                        </a:rPr>
                        <a:t>）</a:t>
                      </a:r>
                      <a:endParaRPr lang="en-US" sz="2500" dirty="0">
                        <a:latin typeface="Microsoft YaHei" charset="-122"/>
                        <a:ea typeface="Microsoft YaHei" charset="-122"/>
                        <a:cs typeface="Microsoft YaHei" charset="-122"/>
                      </a:endParaRPr>
                    </a:p>
                  </a:txBody>
                  <a:tcPr/>
                </a:tc>
                <a:tc>
                  <a:txBody>
                    <a:bodyPr/>
                    <a:lstStyle/>
                    <a:p>
                      <a:pPr algn="ctr"/>
                      <a:r>
                        <a:rPr lang="zh-CN" altLang="en-US" sz="2500" dirty="0" smtClean="0">
                          <a:latin typeface="Microsoft YaHei" charset="-122"/>
                          <a:ea typeface="Microsoft YaHei" charset="-122"/>
                          <a:cs typeface="Microsoft YaHei" charset="-122"/>
                        </a:rPr>
                        <a:t>数据</a:t>
                      </a:r>
                      <a:endParaRPr lang="en-US" altLang="zh-CN" sz="2500" dirty="0" smtClean="0">
                        <a:latin typeface="Microsoft YaHei" charset="-122"/>
                        <a:ea typeface="Microsoft YaHei" charset="-122"/>
                        <a:cs typeface="Microsoft YaHei" charset="-122"/>
                      </a:endParaRPr>
                    </a:p>
                    <a:p>
                      <a:pPr algn="ctr"/>
                      <a:r>
                        <a:rPr lang="zh-CN" altLang="en-US" sz="2500" dirty="0" smtClean="0">
                          <a:latin typeface="Microsoft YaHei" charset="-122"/>
                          <a:ea typeface="Microsoft YaHei" charset="-122"/>
                          <a:cs typeface="Microsoft YaHei" charset="-122"/>
                        </a:rPr>
                        <a:t>后台服务</a:t>
                      </a:r>
                      <a:endParaRPr lang="en-US" altLang="zh-CN" sz="2500" dirty="0" smtClean="0">
                        <a:latin typeface="Microsoft YaHei" charset="-122"/>
                        <a:ea typeface="Microsoft YaHei" charset="-122"/>
                        <a:cs typeface="Microsoft YaHei" charset="-122"/>
                      </a:endParaRPr>
                    </a:p>
                    <a:p>
                      <a:pPr algn="ctr"/>
                      <a:r>
                        <a:rPr lang="zh-CN" altLang="en-US" sz="2500" dirty="0" smtClean="0">
                          <a:latin typeface="Microsoft YaHei" charset="-122"/>
                          <a:ea typeface="Microsoft YaHei" charset="-122"/>
                          <a:cs typeface="Microsoft YaHei" charset="-122"/>
                        </a:rPr>
                        <a:t>部署更灵活</a:t>
                      </a:r>
                      <a:endParaRPr lang="en-US" sz="2500" dirty="0">
                        <a:latin typeface="Microsoft YaHei" charset="-122"/>
                        <a:ea typeface="Microsoft YaHei" charset="-122"/>
                        <a:cs typeface="Microsoft YaHei" charset="-122"/>
                      </a:endParaRPr>
                    </a:p>
                  </a:txBody>
                  <a:tcPr/>
                </a:tc>
                <a:tc>
                  <a:txBody>
                    <a:bodyPr/>
                    <a:lstStyle/>
                    <a:p>
                      <a:pPr algn="ctr"/>
                      <a:r>
                        <a:rPr lang="en-US" altLang="zh-CN" sz="2500" dirty="0" err="1" smtClean="0">
                          <a:latin typeface="Microsoft YaHei" charset="-122"/>
                          <a:ea typeface="Microsoft YaHei" charset="-122"/>
                          <a:cs typeface="Microsoft YaHei" charset="-122"/>
                        </a:rPr>
                        <a:t>Webhook</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a:t>
                      </a:r>
                      <a:r>
                        <a:rPr lang="en-US" altLang="zh-CN" sz="2500" baseline="0" dirty="0" err="1" smtClean="0">
                          <a:latin typeface="Microsoft YaHei" charset="-122"/>
                          <a:ea typeface="Microsoft YaHei" charset="-122"/>
                          <a:cs typeface="Microsoft YaHei" charset="-122"/>
                        </a:rPr>
                        <a:t>Git</a:t>
                      </a:r>
                      <a:r>
                        <a:rPr lang="zh-CN" altLang="en-US" sz="2500" baseline="0" dirty="0" smtClean="0">
                          <a:latin typeface="Microsoft YaHei" charset="-122"/>
                          <a:ea typeface="Microsoft YaHei" charset="-122"/>
                          <a:cs typeface="Microsoft YaHei" charset="-122"/>
                        </a:rPr>
                        <a:t> </a:t>
                      </a:r>
                      <a:r>
                        <a:rPr lang="en-US" altLang="zh-CN" sz="2500" baseline="0" dirty="0" smtClean="0">
                          <a:latin typeface="Microsoft YaHei" charset="-122"/>
                          <a:ea typeface="Microsoft YaHei" charset="-122"/>
                          <a:cs typeface="Microsoft YaHei" charset="-122"/>
                        </a:rPr>
                        <a:t>+</a:t>
                      </a:r>
                      <a:r>
                        <a:rPr lang="zh-CN" altLang="en-US" sz="2500" baseline="0" dirty="0" smtClean="0">
                          <a:latin typeface="Microsoft YaHei" charset="-122"/>
                          <a:ea typeface="Microsoft YaHei" charset="-122"/>
                          <a:cs typeface="Microsoft YaHei" charset="-122"/>
                        </a:rPr>
                        <a:t> 后置脚本（重启）</a:t>
                      </a:r>
                      <a:endParaRPr lang="en-US" sz="2500" dirty="0">
                        <a:latin typeface="Microsoft YaHei" charset="-122"/>
                        <a:ea typeface="Microsoft YaHei" charset="-122"/>
                        <a:cs typeface="Microsoft YaHei" charset="-122"/>
                      </a:endParaRPr>
                    </a:p>
                  </a:txBody>
                  <a:tcPr/>
                </a:tc>
              </a:tr>
            </a:tbl>
          </a:graphicData>
        </a:graphic>
      </p:graphicFrame>
      <p:sp>
        <p:nvSpPr>
          <p:cNvPr id="6"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dirty="0" smtClean="0">
                <a:latin typeface="微软雅黑" panose="020B0503020204020204" pitchFamily="34" charset="-122"/>
                <a:ea typeface="微软雅黑" panose="020B0503020204020204" pitchFamily="34" charset="-122"/>
              </a:rPr>
              <a:t>发布上线</a:t>
            </a:r>
            <a:endParaRPr lang="zh-CN" altLang="en-US" sz="3000"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9520859" y="5920066"/>
            <a:ext cx="2374900" cy="635000"/>
          </a:xfrm>
          <a:prstGeom prst="rect">
            <a:avLst/>
          </a:prstGeom>
        </p:spPr>
      </p:pic>
    </p:spTree>
    <p:extLst>
      <p:ext uri="{BB962C8B-B14F-4D97-AF65-F5344CB8AC3E}">
        <p14:creationId xmlns:p14="http://schemas.microsoft.com/office/powerpoint/2010/main" val="1265261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小结</a:t>
            </a:r>
            <a:endParaRPr lang="zh-CN" altLang="en-US" dirty="0">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smtClean="0">
                <a:latin typeface="微软雅黑" panose="020B0503020204020204" pitchFamily="34" charset="-122"/>
                <a:ea typeface="微软雅黑" panose="020B0503020204020204" pitchFamily="34" charset="-122"/>
              </a:rPr>
              <a:t>最后的最后</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253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前端开发体系及其系统构成</a:t>
            </a:r>
            <a:endParaRPr lang="zh-CN" altLang="en-US" dirty="0">
              <a:latin typeface="微软雅黑" panose="020B0503020204020204" pitchFamily="34" charset="-122"/>
              <a:ea typeface="微软雅黑" panose="020B0503020204020204" pitchFamily="34" charset="-122"/>
            </a:endParaRPr>
          </a:p>
        </p:txBody>
      </p:sp>
      <p:sp>
        <p:nvSpPr>
          <p:cNvPr id="21" name="圆角矩形 5"/>
          <p:cNvSpPr/>
          <p:nvPr/>
        </p:nvSpPr>
        <p:spPr bwMode="auto">
          <a:xfrm>
            <a:off x="2326620" y="3055230"/>
            <a:ext cx="2071427"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脚手架与命令行</a:t>
            </a:r>
          </a:p>
        </p:txBody>
      </p:sp>
      <p:cxnSp>
        <p:nvCxnSpPr>
          <p:cNvPr id="7" name="Straight Connector 6"/>
          <p:cNvCxnSpPr/>
          <p:nvPr/>
        </p:nvCxnSpPr>
        <p:spPr>
          <a:xfrm>
            <a:off x="6228522" y="2383029"/>
            <a:ext cx="0" cy="365996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6368" y="1627327"/>
            <a:ext cx="1504453" cy="438582"/>
          </a:xfrm>
          <a:prstGeom prst="rect">
            <a:avLst/>
          </a:prstGeom>
          <a:noFill/>
        </p:spPr>
        <p:txBody>
          <a:bodyPr wrap="square" rtlCol="0">
            <a:spAutoFit/>
          </a:bodyPr>
          <a:lstStyle/>
          <a:p>
            <a:pPr algn="ctr"/>
            <a:r>
              <a:rPr lang="zh-CN" altLang="en-US" sz="2250" dirty="0">
                <a:latin typeface="Microsoft YaHei" charset="-122"/>
                <a:ea typeface="Microsoft YaHei" charset="-122"/>
                <a:cs typeface="Microsoft YaHei" charset="-122"/>
              </a:rPr>
              <a:t>开发环境</a:t>
            </a:r>
            <a:endParaRPr lang="en-US" sz="2250" dirty="0">
              <a:latin typeface="Microsoft YaHei" charset="-122"/>
              <a:ea typeface="Microsoft YaHei" charset="-122"/>
              <a:cs typeface="Microsoft YaHei" charset="-122"/>
            </a:endParaRPr>
          </a:p>
        </p:txBody>
      </p:sp>
      <p:sp>
        <p:nvSpPr>
          <p:cNvPr id="27" name="TextBox 26"/>
          <p:cNvSpPr txBox="1"/>
          <p:nvPr/>
        </p:nvSpPr>
        <p:spPr>
          <a:xfrm>
            <a:off x="8383143" y="1622453"/>
            <a:ext cx="1425114" cy="438582"/>
          </a:xfrm>
          <a:prstGeom prst="rect">
            <a:avLst/>
          </a:prstGeom>
          <a:noFill/>
        </p:spPr>
        <p:txBody>
          <a:bodyPr wrap="square" rtlCol="0">
            <a:spAutoFit/>
          </a:bodyPr>
          <a:lstStyle/>
          <a:p>
            <a:pPr algn="ctr"/>
            <a:r>
              <a:rPr lang="zh-CN" altLang="en-US" sz="2250" dirty="0">
                <a:latin typeface="Microsoft YaHei" charset="-122"/>
                <a:ea typeface="Microsoft YaHei" charset="-122"/>
                <a:cs typeface="Microsoft YaHei" charset="-122"/>
              </a:rPr>
              <a:t>生产环境</a:t>
            </a:r>
            <a:endParaRPr lang="en-US" sz="2250" dirty="0">
              <a:latin typeface="Microsoft YaHei" charset="-122"/>
              <a:ea typeface="Microsoft YaHei" charset="-122"/>
              <a:cs typeface="Microsoft YaHei" charset="-122"/>
            </a:endParaRPr>
          </a:p>
        </p:txBody>
      </p:sp>
      <p:sp>
        <p:nvSpPr>
          <p:cNvPr id="28" name="圆角矩形 5"/>
          <p:cNvSpPr/>
          <p:nvPr/>
        </p:nvSpPr>
        <p:spPr bwMode="auto">
          <a:xfrm>
            <a:off x="2598083" y="3856307"/>
            <a:ext cx="1528503"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组件化</a:t>
            </a:r>
            <a:endParaRPr lang="zh-CN" altLang="en-US" sz="2250" dirty="0">
              <a:solidFill>
                <a:srgbClr val="FFFFFF"/>
              </a:solidFill>
              <a:latin typeface="+mn-ea"/>
            </a:endParaRPr>
          </a:p>
        </p:txBody>
      </p:sp>
      <p:sp>
        <p:nvSpPr>
          <p:cNvPr id="29" name="圆角矩形 5"/>
          <p:cNvSpPr/>
          <p:nvPr/>
        </p:nvSpPr>
        <p:spPr bwMode="auto">
          <a:xfrm>
            <a:off x="2598083" y="4723707"/>
            <a:ext cx="1528503" cy="471658"/>
          </a:xfrm>
          <a:prstGeom prst="roundRect">
            <a:avLst/>
          </a:prstGeom>
          <a:solidFill>
            <a:srgbClr val="EE44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接口联调</a:t>
            </a:r>
          </a:p>
        </p:txBody>
      </p:sp>
      <p:sp>
        <p:nvSpPr>
          <p:cNvPr id="36" name="圆角矩形 5"/>
          <p:cNvSpPr/>
          <p:nvPr/>
        </p:nvSpPr>
        <p:spPr bwMode="auto">
          <a:xfrm>
            <a:off x="5464270" y="2642315"/>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数据上报</a:t>
            </a:r>
          </a:p>
        </p:txBody>
      </p:sp>
      <p:sp>
        <p:nvSpPr>
          <p:cNvPr id="47" name="圆角矩形 5"/>
          <p:cNvSpPr/>
          <p:nvPr/>
        </p:nvSpPr>
        <p:spPr bwMode="auto">
          <a:xfrm>
            <a:off x="5464270" y="3510799"/>
            <a:ext cx="1541581"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错误监控</a:t>
            </a:r>
          </a:p>
        </p:txBody>
      </p:sp>
      <p:sp>
        <p:nvSpPr>
          <p:cNvPr id="50" name="圆角矩形 5"/>
          <p:cNvSpPr/>
          <p:nvPr/>
        </p:nvSpPr>
        <p:spPr bwMode="auto">
          <a:xfrm>
            <a:off x="8332105" y="3824187"/>
            <a:ext cx="1528503" cy="471658"/>
          </a:xfrm>
          <a:prstGeom prst="round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a:solidFill>
                  <a:srgbClr val="FFFFFF"/>
                </a:solidFill>
                <a:latin typeface="+mn-ea"/>
              </a:rPr>
              <a:t>发布上线</a:t>
            </a:r>
          </a:p>
        </p:txBody>
      </p:sp>
      <p:sp>
        <p:nvSpPr>
          <p:cNvPr id="52" name="TextBox 51"/>
          <p:cNvSpPr txBox="1"/>
          <p:nvPr/>
        </p:nvSpPr>
        <p:spPr>
          <a:xfrm>
            <a:off x="5500612" y="1622453"/>
            <a:ext cx="1442740" cy="438582"/>
          </a:xfrm>
          <a:prstGeom prst="rect">
            <a:avLst/>
          </a:prstGeom>
          <a:noFill/>
        </p:spPr>
        <p:txBody>
          <a:bodyPr wrap="square" rtlCol="0">
            <a:spAutoFit/>
          </a:bodyPr>
          <a:lstStyle/>
          <a:p>
            <a:pPr algn="ctr"/>
            <a:r>
              <a:rPr lang="zh-CN" altLang="en-US" sz="2250" dirty="0">
                <a:latin typeface="Microsoft YaHei" charset="-122"/>
                <a:ea typeface="Microsoft YaHei" charset="-122"/>
                <a:cs typeface="Microsoft YaHei" charset="-122"/>
              </a:rPr>
              <a:t>上报监控</a:t>
            </a:r>
            <a:endParaRPr lang="en-US" sz="2250" dirty="0">
              <a:latin typeface="Microsoft YaHei" charset="-122"/>
              <a:ea typeface="Microsoft YaHei" charset="-122"/>
              <a:cs typeface="Microsoft YaHei" charset="-122"/>
            </a:endParaRPr>
          </a:p>
        </p:txBody>
      </p:sp>
      <p:sp>
        <p:nvSpPr>
          <p:cNvPr id="17" name="圆角矩形 5"/>
          <p:cNvSpPr/>
          <p:nvPr/>
        </p:nvSpPr>
        <p:spPr bwMode="auto">
          <a:xfrm>
            <a:off x="5470810" y="5181932"/>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测试部署</a:t>
            </a:r>
            <a:endParaRPr lang="zh-CN" altLang="en-US" sz="2250" dirty="0">
              <a:solidFill>
                <a:srgbClr val="FFFFFF"/>
              </a:solidFill>
              <a:latin typeface="+mn-ea"/>
            </a:endParaRPr>
          </a:p>
        </p:txBody>
      </p:sp>
      <p:sp>
        <p:nvSpPr>
          <p:cNvPr id="18" name="圆角矩形 5"/>
          <p:cNvSpPr/>
          <p:nvPr/>
        </p:nvSpPr>
        <p:spPr bwMode="auto">
          <a:xfrm>
            <a:off x="5464270" y="4327965"/>
            <a:ext cx="1528503" cy="471658"/>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eaLnBrk="0" fontAlgn="base" hangingPunct="0">
              <a:spcBef>
                <a:spcPct val="0"/>
              </a:spcBef>
              <a:spcAft>
                <a:spcPct val="0"/>
              </a:spcAft>
              <a:defRPr/>
            </a:pPr>
            <a:r>
              <a:rPr lang="zh-CN" altLang="en-US" sz="2250" dirty="0" smtClean="0">
                <a:solidFill>
                  <a:srgbClr val="FFFFFF"/>
                </a:solidFill>
                <a:latin typeface="+mn-ea"/>
              </a:rPr>
              <a:t>持续集成</a:t>
            </a:r>
            <a:endParaRPr lang="zh-CN" altLang="en-US" sz="2250" dirty="0">
              <a:solidFill>
                <a:srgbClr val="FFFFFF"/>
              </a:solidFill>
              <a:latin typeface="+mn-ea"/>
            </a:endParaRPr>
          </a:p>
        </p:txBody>
      </p:sp>
      <p:sp>
        <p:nvSpPr>
          <p:cNvPr id="3" name="Oval 2"/>
          <p:cNvSpPr/>
          <p:nvPr/>
        </p:nvSpPr>
        <p:spPr>
          <a:xfrm>
            <a:off x="1591611" y="2889479"/>
            <a:ext cx="3339547" cy="768957"/>
          </a:xfrm>
          <a:prstGeom prst="ellipse">
            <a:avLst/>
          </a:prstGeom>
          <a:noFill/>
          <a:ln w="38100">
            <a:solidFill>
              <a:srgbClr val="D74A4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4565286" y="4184927"/>
            <a:ext cx="3339547" cy="1612278"/>
          </a:xfrm>
          <a:prstGeom prst="ellipse">
            <a:avLst/>
          </a:prstGeom>
          <a:noFill/>
          <a:ln w="38100">
            <a:solidFill>
              <a:srgbClr val="D74A4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7424935" y="3658436"/>
            <a:ext cx="3339547" cy="768957"/>
          </a:xfrm>
          <a:prstGeom prst="ellipse">
            <a:avLst/>
          </a:prstGeom>
          <a:noFill/>
          <a:ln w="38100">
            <a:solidFill>
              <a:srgbClr val="D74A4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399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我们关注什么</a:t>
            </a: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a:latin typeface="Microsoft YaHei" charset="-122"/>
                <a:ea typeface="Microsoft YaHei" charset="-122"/>
                <a:cs typeface="Microsoft YaHei" charset="-122"/>
              </a:rPr>
              <a:t>我们的目标</a:t>
            </a:r>
          </a:p>
        </p:txBody>
      </p:sp>
    </p:spTree>
    <p:extLst>
      <p:ext uri="{BB962C8B-B14F-4D97-AF65-F5344CB8AC3E}">
        <p14:creationId xmlns:p14="http://schemas.microsoft.com/office/powerpoint/2010/main" val="37303920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663687"/>
            <a:ext cx="12192000" cy="8120820"/>
          </a:xfrm>
          <a:prstGeom prst="rect">
            <a:avLst/>
          </a:prstGeom>
        </p:spPr>
      </p:pic>
      <p:sp>
        <p:nvSpPr>
          <p:cNvPr id="3" name="Title 1">
            <a:extLst>
              <a:ext uri="{FF2B5EF4-FFF2-40B4-BE49-F238E27FC236}">
                <a16:creationId xmlns:a16="http://schemas.microsoft.com/office/drawing/2014/main" xmlns="" id="{30751707-FE6E-4765-951B-97E851F42656}"/>
              </a:ext>
            </a:extLst>
          </p:cNvPr>
          <p:cNvSpPr txBox="1">
            <a:spLocks/>
          </p:cNvSpPr>
          <p:nvPr/>
        </p:nvSpPr>
        <p:spPr>
          <a:xfrm>
            <a:off x="146810" y="5947070"/>
            <a:ext cx="7886700" cy="54649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latin typeface="微软雅黑" panose="020B0503020204020204" pitchFamily="34" charset="-122"/>
                <a:ea typeface="微软雅黑" panose="020B0503020204020204" pitchFamily="34" charset="-122"/>
              </a:rPr>
              <a:t>升职！加薪！技术改变世界！抱得美人归！</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767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838200" y="1476462"/>
            <a:ext cx="10515600" cy="4700501"/>
          </a:xfrm>
        </p:spPr>
        <p:txBody>
          <a:bodyPr>
            <a:normAutofit/>
          </a:bodyPr>
          <a:lstStyle/>
          <a:p>
            <a:r>
              <a:rPr lang="en-US" altLang="zh-CN" sz="2500" dirty="0" smtClean="0">
                <a:latin typeface="微软雅黑" panose="020B0503020204020204" pitchFamily="34" charset="-122"/>
                <a:ea typeface="微软雅黑" panose="020B0503020204020204" pitchFamily="34" charset="-122"/>
              </a:rPr>
              <a:t>CDN</a:t>
            </a:r>
            <a:r>
              <a:rPr lang="zh-CN" altLang="en-US" sz="2500" dirty="0" smtClean="0">
                <a:latin typeface="微软雅黑" panose="020B0503020204020204" pitchFamily="34" charset="-122"/>
                <a:ea typeface="微软雅黑" panose="020B0503020204020204" pitchFamily="34" charset="-122"/>
              </a:rPr>
              <a:t> 加速原理</a:t>
            </a:r>
            <a:endParaRPr lang="en-US" altLang="zh-CN" sz="2500"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2"/>
          <a:stretch>
            <a:fillRect/>
          </a:stretch>
        </p:blipFill>
        <p:spPr>
          <a:xfrm>
            <a:off x="1941095" y="1854465"/>
            <a:ext cx="7988968" cy="4322498"/>
          </a:xfrm>
          <a:prstGeom prst="rect">
            <a:avLst/>
          </a:prstGeom>
        </p:spPr>
      </p:pic>
      <p:sp>
        <p:nvSpPr>
          <p:cNvPr id="8" name="Title 1">
            <a:extLst>
              <a:ext uri="{FF2B5EF4-FFF2-40B4-BE49-F238E27FC236}">
                <a16:creationId xmlns:a16="http://schemas.microsoft.com/office/drawing/2014/main" xmlns="" id="{A75C540E-DB8E-49C0-BD52-4B6C62FE3B04}"/>
              </a:ext>
            </a:extLst>
          </p:cNvPr>
          <p:cNvSpPr txBox="1">
            <a:spLocks/>
          </p:cNvSpPr>
          <p:nvPr/>
        </p:nvSpPr>
        <p:spPr>
          <a:xfrm>
            <a:off x="628650" y="273844"/>
            <a:ext cx="7886700" cy="531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zh-CN" altLang="en-US" sz="3000" smtClean="0">
                <a:latin typeface="微软雅黑" panose="020B0503020204020204" pitchFamily="34" charset="-122"/>
                <a:ea typeface="微软雅黑" panose="020B0503020204020204" pitchFamily="34" charset="-122"/>
              </a:rPr>
              <a:t>发布上线</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881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Elbow Connector 91"/>
          <p:cNvCxnSpPr>
            <a:stCxn id="21" idx="0"/>
            <a:endCxn id="44" idx="1"/>
          </p:cNvCxnSpPr>
          <p:nvPr/>
        </p:nvCxnSpPr>
        <p:spPr>
          <a:xfrm rot="5400000" flipH="1" flipV="1">
            <a:off x="1535450" y="1050832"/>
            <a:ext cx="1660610" cy="1543963"/>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21" idx="0"/>
            <a:endCxn id="43" idx="0"/>
          </p:cNvCxnSpPr>
          <p:nvPr/>
        </p:nvCxnSpPr>
        <p:spPr>
          <a:xfrm rot="5400000" flipH="1" flipV="1">
            <a:off x="4212786" y="-1320828"/>
            <a:ext cx="1354935" cy="6592959"/>
          </a:xfrm>
          <a:prstGeom prst="bentConnector3">
            <a:avLst>
              <a:gd name="adj1" fmla="val 122576"/>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21" idx="0"/>
            <a:endCxn id="42" idx="0"/>
          </p:cNvCxnSpPr>
          <p:nvPr/>
        </p:nvCxnSpPr>
        <p:spPr>
          <a:xfrm rot="5400000" flipH="1" flipV="1">
            <a:off x="5326173" y="-2662753"/>
            <a:ext cx="1583473" cy="9048271"/>
          </a:xfrm>
          <a:prstGeom prst="bentConnector3">
            <a:avLst>
              <a:gd name="adj1" fmla="val 15673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Oval 35"/>
          <p:cNvSpPr/>
          <p:nvPr/>
        </p:nvSpPr>
        <p:spPr>
          <a:xfrm>
            <a:off x="7500933" y="1921104"/>
            <a:ext cx="1371600" cy="1371600"/>
          </a:xfrm>
          <a:prstGeom prst="ellipse">
            <a:avLst/>
          </a:prstGeom>
          <a:solidFill>
            <a:srgbClr val="FF0066"/>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JB</a:t>
            </a:r>
          </a:p>
        </p:txBody>
      </p:sp>
      <p:sp>
        <p:nvSpPr>
          <p:cNvPr id="31" name="Oval 43"/>
          <p:cNvSpPr/>
          <p:nvPr/>
        </p:nvSpPr>
        <p:spPr>
          <a:xfrm>
            <a:off x="4824399" y="1920076"/>
            <a:ext cx="1368051" cy="1371600"/>
          </a:xfrm>
          <a:prstGeom prst="ellipse">
            <a:avLst/>
          </a:prstGeom>
          <a:solidFill>
            <a:srgbClr val="92D05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Alloy</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Data</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endParaRPr>
          </a:p>
        </p:txBody>
      </p:sp>
      <p:sp>
        <p:nvSpPr>
          <p:cNvPr id="32" name="Oval 50"/>
          <p:cNvSpPr/>
          <p:nvPr/>
        </p:nvSpPr>
        <p:spPr>
          <a:xfrm>
            <a:off x="4820850" y="300858"/>
            <a:ext cx="1371600" cy="1371600"/>
          </a:xfrm>
          <a:prstGeom prst="ellipse">
            <a:avLst/>
          </a:prstGeom>
          <a:solidFill>
            <a:srgbClr val="FFC00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Link</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Star</a:t>
            </a:r>
          </a:p>
        </p:txBody>
      </p:sp>
      <p:sp>
        <p:nvSpPr>
          <p:cNvPr id="33" name="Oval 43"/>
          <p:cNvSpPr/>
          <p:nvPr/>
        </p:nvSpPr>
        <p:spPr>
          <a:xfrm>
            <a:off x="9898276" y="1922405"/>
            <a:ext cx="1371600" cy="1371600"/>
          </a:xfrm>
          <a:prstGeom prst="ellipse">
            <a:avLst/>
          </a:prstGeom>
          <a:solidFill>
            <a:schemeClr val="accent1"/>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smtClean="0">
                <a:ln>
                  <a:noFill/>
                </a:ln>
                <a:solidFill>
                  <a:srgbClr val="FFFFFF"/>
                </a:solidFill>
                <a:effectLst/>
                <a:uLnTx/>
                <a:uFillTx/>
                <a:latin typeface="微软雅黑" charset="0"/>
                <a:ea typeface="微软雅黑" charset="0"/>
                <a:cs typeface="+mn-cs"/>
                <a:sym typeface="Arial" pitchFamily="34" charset="0"/>
              </a:rPr>
              <a:t>Alloy</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Store</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endParaRPr>
          </a:p>
        </p:txBody>
      </p:sp>
      <p:sp>
        <p:nvSpPr>
          <p:cNvPr id="34" name="Oval 43"/>
          <p:cNvSpPr/>
          <p:nvPr/>
        </p:nvSpPr>
        <p:spPr>
          <a:xfrm>
            <a:off x="4810941" y="3521798"/>
            <a:ext cx="1371600" cy="1371600"/>
          </a:xfrm>
          <a:prstGeom prst="ellipse">
            <a:avLst/>
          </a:prstGeom>
          <a:solidFill>
            <a:srgbClr val="FF99CC"/>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lang="en-US" altLang="zh-CN" dirty="0" smtClean="0">
                <a:solidFill>
                  <a:srgbClr val="FFFFFF"/>
                </a:solidFill>
                <a:latin typeface="微软雅黑" charset="0"/>
                <a:ea typeface="微软雅黑" charset="0"/>
                <a:sym typeface="Arial" pitchFamily="34" charset="0"/>
              </a:rPr>
              <a:t>SB</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sym typeface="Arial" pitchFamily="34" charset="0"/>
            </a:endParaRPr>
          </a:p>
        </p:txBody>
      </p:sp>
      <p:sp>
        <p:nvSpPr>
          <p:cNvPr id="35" name="Oval 43"/>
          <p:cNvSpPr/>
          <p:nvPr/>
        </p:nvSpPr>
        <p:spPr>
          <a:xfrm>
            <a:off x="7502913" y="3491556"/>
            <a:ext cx="1371600" cy="1371600"/>
          </a:xfrm>
          <a:prstGeom prst="ellipse">
            <a:avLst/>
          </a:prstGeom>
          <a:solidFill>
            <a:srgbClr val="33CC33"/>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XuanWu</a:t>
            </a:r>
          </a:p>
        </p:txBody>
      </p:sp>
      <p:sp>
        <p:nvSpPr>
          <p:cNvPr id="37" name="Oval 43"/>
          <p:cNvSpPr/>
          <p:nvPr/>
        </p:nvSpPr>
        <p:spPr>
          <a:xfrm>
            <a:off x="9898276" y="3507818"/>
            <a:ext cx="1371600" cy="1371600"/>
          </a:xfrm>
          <a:prstGeom prst="ellipse">
            <a:avLst/>
          </a:prstGeom>
          <a:solidFill>
            <a:srgbClr val="7030A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AK</a:t>
            </a:r>
          </a:p>
        </p:txBody>
      </p:sp>
      <p:sp>
        <p:nvSpPr>
          <p:cNvPr id="38" name="Oval 43"/>
          <p:cNvSpPr/>
          <p:nvPr/>
        </p:nvSpPr>
        <p:spPr>
          <a:xfrm>
            <a:off x="4820849" y="5191490"/>
            <a:ext cx="1371600" cy="1371600"/>
          </a:xfrm>
          <a:prstGeom prst="ellipse">
            <a:avLst/>
          </a:prstGeom>
          <a:solidFill>
            <a:schemeClr val="accent4">
              <a:lumMod val="75000"/>
            </a:schemeClr>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lang="en-US" altLang="zh-CN" dirty="0" smtClean="0">
                <a:solidFill>
                  <a:srgbClr val="FFFFFF"/>
                </a:solidFill>
                <a:latin typeface="微软雅黑" charset="0"/>
                <a:ea typeface="微软雅黑" charset="0"/>
                <a:sym typeface="Arial" pitchFamily="34" charset="0"/>
              </a:rPr>
              <a:t>Sentry</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sym typeface="Arial" pitchFamily="34" charset="0"/>
            </a:endParaRPr>
          </a:p>
        </p:txBody>
      </p:sp>
      <p:sp>
        <p:nvSpPr>
          <p:cNvPr id="39" name="矩形 60"/>
          <p:cNvSpPr/>
          <p:nvPr/>
        </p:nvSpPr>
        <p:spPr>
          <a:xfrm>
            <a:off x="3139396" y="2367349"/>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dirty="0" smtClean="0">
                <a:solidFill>
                  <a:srgbClr val="D74B4B"/>
                </a:solidFill>
                <a:latin typeface="Segoe UI" pitchFamily="34" charset="0"/>
                <a:ea typeface="微软雅黑" pitchFamily="34" charset="-122"/>
              </a:rPr>
              <a:t>性能上报</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0" name="矩形 60"/>
          <p:cNvSpPr/>
          <p:nvPr/>
        </p:nvSpPr>
        <p:spPr>
          <a:xfrm>
            <a:off x="3120135" y="3975103"/>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错误上报</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1" name="矩形 60"/>
          <p:cNvSpPr/>
          <p:nvPr/>
        </p:nvSpPr>
        <p:spPr>
          <a:xfrm>
            <a:off x="3137737" y="5638763"/>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错误分析</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2" name="矩形 60"/>
          <p:cNvSpPr/>
          <p:nvPr/>
        </p:nvSpPr>
        <p:spPr>
          <a:xfrm>
            <a:off x="9908511" y="1069645"/>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dirty="0" smtClean="0">
                <a:solidFill>
                  <a:srgbClr val="D74B4B"/>
                </a:solidFill>
                <a:latin typeface="Segoe UI" pitchFamily="34" charset="0"/>
                <a:ea typeface="微软雅黑" pitchFamily="34" charset="-122"/>
              </a:rPr>
              <a:t>组件发布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3" name="矩形 60"/>
          <p:cNvSpPr/>
          <p:nvPr/>
        </p:nvSpPr>
        <p:spPr>
          <a:xfrm>
            <a:off x="7023594" y="1298183"/>
            <a:ext cx="232627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测试部署</a:t>
            </a:r>
            <a:r>
              <a:rPr lang="en-US" altLang="zh-CN" sz="2500" noProof="0" dirty="0" smtClean="0">
                <a:solidFill>
                  <a:srgbClr val="D74B4B"/>
                </a:solidFill>
                <a:latin typeface="Segoe UI" pitchFamily="34" charset="0"/>
                <a:ea typeface="微软雅黑" pitchFamily="34" charset="-122"/>
              </a:rPr>
              <a:t>&amp;</a:t>
            </a:r>
            <a:r>
              <a:rPr lang="zh-CN" altLang="en-US" sz="2500" noProof="0" dirty="0" smtClean="0">
                <a:solidFill>
                  <a:srgbClr val="D74B4B"/>
                </a:solidFill>
                <a:latin typeface="Segoe UI" pitchFamily="34" charset="0"/>
                <a:ea typeface="微软雅黑" pitchFamily="34" charset="-122"/>
              </a:rPr>
              <a:t>发布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4" name="矩形 60"/>
          <p:cNvSpPr/>
          <p:nvPr/>
        </p:nvSpPr>
        <p:spPr>
          <a:xfrm>
            <a:off x="3137737" y="753981"/>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数据联调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5" name="矩形 60"/>
          <p:cNvSpPr/>
          <p:nvPr/>
        </p:nvSpPr>
        <p:spPr>
          <a:xfrm>
            <a:off x="7453199" y="5105782"/>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smtClean="0">
                <a:solidFill>
                  <a:srgbClr val="D74B4B"/>
                </a:solidFill>
                <a:latin typeface="Segoe UI" pitchFamily="34" charset="0"/>
                <a:ea typeface="微软雅黑" pitchFamily="34" charset="-122"/>
              </a:rPr>
              <a:t>直出平台</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6" name="矩形 60"/>
          <p:cNvSpPr/>
          <p:nvPr/>
        </p:nvSpPr>
        <p:spPr>
          <a:xfrm>
            <a:off x="9690241" y="5105782"/>
            <a:ext cx="1787669"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离线包平台</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21" name="Oval 50"/>
          <p:cNvSpPr/>
          <p:nvPr/>
        </p:nvSpPr>
        <p:spPr>
          <a:xfrm>
            <a:off x="708337" y="2653118"/>
            <a:ext cx="1770873" cy="1554480"/>
          </a:xfrm>
          <a:prstGeom prst="ellipse">
            <a:avLst/>
          </a:prstGeom>
          <a:solidFill>
            <a:srgbClr val="EE4422"/>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err="1" smtClean="0">
                <a:ln>
                  <a:noFill/>
                </a:ln>
                <a:solidFill>
                  <a:srgbClr val="FFFFFF"/>
                </a:solidFill>
                <a:effectLst/>
                <a:uLnTx/>
                <a:uFillTx/>
                <a:latin typeface="微软雅黑" charset="0"/>
                <a:ea typeface="微软雅黑" charset="0"/>
                <a:cs typeface="+mn-cs"/>
                <a:sym typeface="Arial" pitchFamily="34" charset="0"/>
              </a:rPr>
              <a:t>Steamerjs</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endParaRPr>
          </a:p>
        </p:txBody>
      </p:sp>
      <p:cxnSp>
        <p:nvCxnSpPr>
          <p:cNvPr id="10" name="Elbow Connector 9"/>
          <p:cNvCxnSpPr>
            <a:stCxn id="21" idx="4"/>
            <a:endCxn id="41" idx="1"/>
          </p:cNvCxnSpPr>
          <p:nvPr/>
        </p:nvCxnSpPr>
        <p:spPr>
          <a:xfrm rot="16200000" flipH="1">
            <a:off x="1530909" y="4270462"/>
            <a:ext cx="1669692" cy="1543963"/>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21" idx="5"/>
            <a:endCxn id="40" idx="1"/>
          </p:cNvCxnSpPr>
          <p:nvPr/>
        </p:nvCxnSpPr>
        <p:spPr>
          <a:xfrm rot="16200000" flipH="1">
            <a:off x="2553163" y="3646658"/>
            <a:ext cx="233680" cy="900263"/>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21" idx="7"/>
            <a:endCxn id="39" idx="1"/>
          </p:cNvCxnSpPr>
          <p:nvPr/>
        </p:nvCxnSpPr>
        <p:spPr>
          <a:xfrm rot="5400000" flipH="1" flipV="1">
            <a:off x="2542189" y="2283559"/>
            <a:ext cx="274890" cy="919524"/>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1" idx="4"/>
            <a:endCxn id="45" idx="2"/>
          </p:cNvCxnSpPr>
          <p:nvPr/>
        </p:nvCxnSpPr>
        <p:spPr>
          <a:xfrm rot="16200000" flipH="1">
            <a:off x="4202634" y="1598737"/>
            <a:ext cx="1375238" cy="6592959"/>
          </a:xfrm>
          <a:prstGeom prst="bentConnector3">
            <a:avLst>
              <a:gd name="adj1" fmla="val 1803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21" idx="4"/>
            <a:endCxn id="46" idx="2"/>
          </p:cNvCxnSpPr>
          <p:nvPr/>
        </p:nvCxnSpPr>
        <p:spPr>
          <a:xfrm rot="16200000" flipH="1">
            <a:off x="5401306" y="400066"/>
            <a:ext cx="1375238" cy="8990302"/>
          </a:xfrm>
          <a:prstGeom prst="bentConnector3">
            <a:avLst>
              <a:gd name="adj1" fmla="val 1803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60"/>
          <p:cNvSpPr/>
          <p:nvPr/>
        </p:nvSpPr>
        <p:spPr>
          <a:xfrm>
            <a:off x="701093" y="1274122"/>
            <a:ext cx="1787669"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dirty="0" smtClean="0">
                <a:solidFill>
                  <a:srgbClr val="D74B4B"/>
                </a:solidFill>
                <a:latin typeface="Segoe UI" pitchFamily="34" charset="0"/>
                <a:ea typeface="微软雅黑" pitchFamily="34" charset="-122"/>
              </a:rPr>
              <a:t>命令行打通</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112" name="矩形 60"/>
          <p:cNvSpPr/>
          <p:nvPr/>
        </p:nvSpPr>
        <p:spPr>
          <a:xfrm>
            <a:off x="6004878" y="6182083"/>
            <a:ext cx="4637167"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en-US" altLang="zh-CN" sz="2500" dirty="0" smtClean="0">
                <a:solidFill>
                  <a:srgbClr val="D74B4B"/>
                </a:solidFill>
                <a:latin typeface="Segoe UI" pitchFamily="34" charset="0"/>
                <a:ea typeface="微软雅黑" pitchFamily="34" charset="-122"/>
              </a:rPr>
              <a:t>SDK/</a:t>
            </a:r>
            <a:r>
              <a:rPr lang="en-US" altLang="zh-CN" sz="2500" dirty="0" err="1" smtClean="0">
                <a:solidFill>
                  <a:srgbClr val="D74B4B"/>
                </a:solidFill>
                <a:latin typeface="Segoe UI" pitchFamily="34" charset="0"/>
                <a:ea typeface="微软雅黑" pitchFamily="34" charset="-122"/>
              </a:rPr>
              <a:t>webpack</a:t>
            </a:r>
            <a:r>
              <a:rPr lang="zh-CN" altLang="en-US" sz="2500" dirty="0" smtClean="0">
                <a:solidFill>
                  <a:srgbClr val="D74B4B"/>
                </a:solidFill>
                <a:latin typeface="Segoe UI" pitchFamily="34" charset="0"/>
                <a:ea typeface="微软雅黑" pitchFamily="34" charset="-122"/>
              </a:rPr>
              <a:t>插件 整合到脚手架</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Tree>
    <p:extLst>
      <p:ext uri="{BB962C8B-B14F-4D97-AF65-F5344CB8AC3E}">
        <p14:creationId xmlns:p14="http://schemas.microsoft.com/office/powerpoint/2010/main" val="1305785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838200" y="365126"/>
            <a:ext cx="10515600" cy="708666"/>
          </a:xfrm>
        </p:spPr>
        <p:txBody>
          <a:bodyPr>
            <a:normAutofit/>
          </a:bodyPr>
          <a:lstStyle/>
          <a:p>
            <a:pPr>
              <a:lnSpc>
                <a:spcPct val="100000"/>
              </a:lnSpc>
            </a:pPr>
            <a:r>
              <a:rPr lang="en-US" altLang="zh-CN" dirty="0" err="1" smtClean="0">
                <a:latin typeface="微软雅黑" panose="020B0503020204020204" pitchFamily="34" charset="-122"/>
                <a:ea typeface="微软雅黑" panose="020B0503020204020204" pitchFamily="34" charset="-122"/>
              </a:rPr>
              <a:t>AlloyTeam</a:t>
            </a:r>
            <a:r>
              <a:rPr lang="zh-CN" altLang="en-US" dirty="0" smtClean="0">
                <a:latin typeface="微软雅黑" panose="020B0503020204020204" pitchFamily="34" charset="-122"/>
                <a:ea typeface="微软雅黑" panose="020B0503020204020204" pitchFamily="34" charset="-122"/>
              </a:rPr>
              <a:t>已经有的开发系统</a:t>
            </a:r>
            <a:endParaRPr lang="zh-CN" altLang="en-US"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xmlns="" id="{3B8C9934-676A-4EAA-B8C1-C69E83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838" y="6311900"/>
            <a:ext cx="2447925" cy="435187"/>
          </a:xfrm>
          <a:prstGeom prst="rect">
            <a:avLst/>
          </a:prstGeom>
        </p:spPr>
      </p:pic>
      <p:sp>
        <p:nvSpPr>
          <p:cNvPr id="30" name="Oval 35"/>
          <p:cNvSpPr/>
          <p:nvPr/>
        </p:nvSpPr>
        <p:spPr>
          <a:xfrm>
            <a:off x="7075583" y="2958248"/>
            <a:ext cx="1371600" cy="1371600"/>
          </a:xfrm>
          <a:prstGeom prst="ellipse">
            <a:avLst/>
          </a:prstGeom>
          <a:solidFill>
            <a:srgbClr val="FF0066"/>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JB</a:t>
            </a:r>
          </a:p>
        </p:txBody>
      </p:sp>
      <p:sp>
        <p:nvSpPr>
          <p:cNvPr id="31" name="Oval 43"/>
          <p:cNvSpPr/>
          <p:nvPr/>
        </p:nvSpPr>
        <p:spPr>
          <a:xfrm>
            <a:off x="2918326" y="1330482"/>
            <a:ext cx="1368051" cy="1371600"/>
          </a:xfrm>
          <a:prstGeom prst="ellipse">
            <a:avLst/>
          </a:prstGeom>
          <a:solidFill>
            <a:srgbClr val="92D05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Alloy</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Data</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endParaRPr>
          </a:p>
        </p:txBody>
      </p:sp>
      <p:sp>
        <p:nvSpPr>
          <p:cNvPr id="32" name="Oval 50"/>
          <p:cNvSpPr/>
          <p:nvPr/>
        </p:nvSpPr>
        <p:spPr>
          <a:xfrm>
            <a:off x="5076092" y="3959935"/>
            <a:ext cx="1371600" cy="1371600"/>
          </a:xfrm>
          <a:prstGeom prst="ellipse">
            <a:avLst/>
          </a:prstGeom>
          <a:solidFill>
            <a:srgbClr val="FFC00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Link</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Star</a:t>
            </a:r>
          </a:p>
        </p:txBody>
      </p:sp>
      <p:sp>
        <p:nvSpPr>
          <p:cNvPr id="33" name="Oval 43"/>
          <p:cNvSpPr/>
          <p:nvPr/>
        </p:nvSpPr>
        <p:spPr>
          <a:xfrm>
            <a:off x="5076092" y="2086356"/>
            <a:ext cx="1371600" cy="1371600"/>
          </a:xfrm>
          <a:prstGeom prst="ellipse">
            <a:avLst/>
          </a:prstGeom>
          <a:solidFill>
            <a:schemeClr val="accent1"/>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smtClean="0">
                <a:ln>
                  <a:noFill/>
                </a:ln>
                <a:solidFill>
                  <a:srgbClr val="FFFFFF"/>
                </a:solidFill>
                <a:effectLst/>
                <a:uLnTx/>
                <a:uFillTx/>
                <a:latin typeface="微软雅黑" charset="0"/>
                <a:ea typeface="微软雅黑" charset="0"/>
                <a:cs typeface="+mn-cs"/>
                <a:sym typeface="Arial" pitchFamily="34" charset="0"/>
              </a:rPr>
              <a:t>Alloy</a:t>
            </a:r>
          </a:p>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smtClean="0">
                <a:ln>
                  <a:noFill/>
                </a:ln>
                <a:solidFill>
                  <a:srgbClr val="FFFFFF"/>
                </a:solidFill>
                <a:effectLst/>
                <a:uLnTx/>
                <a:uFillTx/>
                <a:latin typeface="微软雅黑" charset="0"/>
                <a:ea typeface="微软雅黑" charset="0"/>
                <a:cs typeface="+mn-cs"/>
                <a:sym typeface="Arial" pitchFamily="34" charset="0"/>
              </a:rPr>
              <a:t>Store</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endParaRPr>
          </a:p>
        </p:txBody>
      </p:sp>
      <p:sp>
        <p:nvSpPr>
          <p:cNvPr id="34" name="Oval 43"/>
          <p:cNvSpPr/>
          <p:nvPr/>
        </p:nvSpPr>
        <p:spPr>
          <a:xfrm>
            <a:off x="2863219" y="2958248"/>
            <a:ext cx="1371600" cy="1371600"/>
          </a:xfrm>
          <a:prstGeom prst="ellipse">
            <a:avLst/>
          </a:prstGeom>
          <a:solidFill>
            <a:srgbClr val="FF99CC"/>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lang="en-US" altLang="zh-CN" dirty="0" smtClean="0">
                <a:solidFill>
                  <a:srgbClr val="FFFFFF"/>
                </a:solidFill>
                <a:latin typeface="微软雅黑" charset="0"/>
                <a:ea typeface="微软雅黑" charset="0"/>
                <a:sym typeface="Arial" pitchFamily="34" charset="0"/>
              </a:rPr>
              <a:t>SB</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sym typeface="Arial" pitchFamily="34" charset="0"/>
            </a:endParaRPr>
          </a:p>
        </p:txBody>
      </p:sp>
      <p:sp>
        <p:nvSpPr>
          <p:cNvPr id="35" name="Oval 43"/>
          <p:cNvSpPr/>
          <p:nvPr/>
        </p:nvSpPr>
        <p:spPr>
          <a:xfrm>
            <a:off x="8886038" y="2086356"/>
            <a:ext cx="1371600" cy="1371600"/>
          </a:xfrm>
          <a:prstGeom prst="ellipse">
            <a:avLst/>
          </a:prstGeom>
          <a:solidFill>
            <a:srgbClr val="33CC33"/>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XuanWu</a:t>
            </a:r>
          </a:p>
        </p:txBody>
      </p:sp>
      <p:sp>
        <p:nvSpPr>
          <p:cNvPr id="37" name="Oval 43"/>
          <p:cNvSpPr/>
          <p:nvPr/>
        </p:nvSpPr>
        <p:spPr>
          <a:xfrm>
            <a:off x="8886038" y="3959935"/>
            <a:ext cx="1371600" cy="1371600"/>
          </a:xfrm>
          <a:prstGeom prst="ellipse">
            <a:avLst/>
          </a:prstGeom>
          <a:solidFill>
            <a:srgbClr val="7030A0"/>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kumimoji="0" lang="en-US" altLang="zh-CN" b="0" i="0" u="none" strike="noStrike" kern="1200" cap="none" spc="0" normalizeH="0" baseline="0" noProof="0" dirty="0">
                <a:ln>
                  <a:noFill/>
                </a:ln>
                <a:solidFill>
                  <a:srgbClr val="FFFFFF"/>
                </a:solidFill>
                <a:effectLst/>
                <a:uLnTx/>
                <a:uFillTx/>
                <a:latin typeface="微软雅黑" charset="0"/>
                <a:ea typeface="微软雅黑" charset="0"/>
                <a:cs typeface="+mn-cs"/>
                <a:sym typeface="Arial" pitchFamily="34" charset="0"/>
              </a:rPr>
              <a:t>AK</a:t>
            </a:r>
          </a:p>
        </p:txBody>
      </p:sp>
      <p:sp>
        <p:nvSpPr>
          <p:cNvPr id="38" name="Oval 43"/>
          <p:cNvSpPr/>
          <p:nvPr/>
        </p:nvSpPr>
        <p:spPr>
          <a:xfrm>
            <a:off x="2863219" y="4683610"/>
            <a:ext cx="1371600" cy="1371600"/>
          </a:xfrm>
          <a:prstGeom prst="ellipse">
            <a:avLst/>
          </a:prstGeom>
          <a:solidFill>
            <a:schemeClr val="accent4">
              <a:lumMod val="75000"/>
            </a:schemeClr>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defRPr/>
            </a:pPr>
            <a:r>
              <a:rPr lang="en-US" altLang="zh-CN" dirty="0" smtClean="0">
                <a:solidFill>
                  <a:srgbClr val="FFFFFF"/>
                </a:solidFill>
                <a:latin typeface="微软雅黑" charset="0"/>
                <a:ea typeface="微软雅黑" charset="0"/>
                <a:sym typeface="Arial" pitchFamily="34" charset="0"/>
              </a:rPr>
              <a:t>Sentry</a:t>
            </a:r>
            <a:endParaRPr kumimoji="0" lang="en-US" altLang="zh-CN" b="0" i="0" u="none" strike="noStrike" kern="1200" cap="none" spc="0" normalizeH="0" baseline="0" noProof="0" dirty="0">
              <a:ln>
                <a:noFill/>
              </a:ln>
              <a:solidFill>
                <a:srgbClr val="FFFFFF"/>
              </a:solidFill>
              <a:effectLst/>
              <a:uLnTx/>
              <a:uFillTx/>
              <a:latin typeface="微软雅黑" charset="0"/>
              <a:ea typeface="微软雅黑" charset="0"/>
              <a:sym typeface="Arial" pitchFamily="34" charset="0"/>
            </a:endParaRPr>
          </a:p>
        </p:txBody>
      </p:sp>
      <p:sp>
        <p:nvSpPr>
          <p:cNvPr id="39" name="矩形 60"/>
          <p:cNvSpPr/>
          <p:nvPr/>
        </p:nvSpPr>
        <p:spPr>
          <a:xfrm>
            <a:off x="1347343" y="1706065"/>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dirty="0" smtClean="0">
                <a:solidFill>
                  <a:srgbClr val="D74B4B"/>
                </a:solidFill>
                <a:latin typeface="Segoe UI" pitchFamily="34" charset="0"/>
                <a:ea typeface="微软雅黑" pitchFamily="34" charset="-122"/>
              </a:rPr>
              <a:t>性能上报</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0" name="矩形 60"/>
          <p:cNvSpPr/>
          <p:nvPr/>
        </p:nvSpPr>
        <p:spPr>
          <a:xfrm>
            <a:off x="1308526" y="3446997"/>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错误上报</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1" name="矩形 60"/>
          <p:cNvSpPr/>
          <p:nvPr/>
        </p:nvSpPr>
        <p:spPr>
          <a:xfrm>
            <a:off x="1301594" y="5135910"/>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错误分析</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2" name="矩形 60"/>
          <p:cNvSpPr/>
          <p:nvPr/>
        </p:nvSpPr>
        <p:spPr>
          <a:xfrm>
            <a:off x="5028358" y="1493004"/>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dirty="0" smtClean="0">
                <a:solidFill>
                  <a:srgbClr val="D74B4B"/>
                </a:solidFill>
                <a:latin typeface="Segoe UI" pitchFamily="34" charset="0"/>
                <a:ea typeface="微软雅黑" pitchFamily="34" charset="-122"/>
              </a:rPr>
              <a:t>组件发布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3" name="矩形 60"/>
          <p:cNvSpPr/>
          <p:nvPr/>
        </p:nvSpPr>
        <p:spPr>
          <a:xfrm>
            <a:off x="6559760" y="2389270"/>
            <a:ext cx="232627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测试部署</a:t>
            </a:r>
            <a:r>
              <a:rPr lang="en-US" altLang="zh-CN" sz="2500" noProof="0" dirty="0" smtClean="0">
                <a:solidFill>
                  <a:srgbClr val="D74B4B"/>
                </a:solidFill>
                <a:latin typeface="Segoe UI" pitchFamily="34" charset="0"/>
                <a:ea typeface="微软雅黑" pitchFamily="34" charset="-122"/>
              </a:rPr>
              <a:t>&amp;</a:t>
            </a:r>
            <a:r>
              <a:rPr lang="zh-CN" altLang="en-US" sz="2500" noProof="0" dirty="0" smtClean="0">
                <a:solidFill>
                  <a:srgbClr val="D74B4B"/>
                </a:solidFill>
                <a:latin typeface="Segoe UI" pitchFamily="34" charset="0"/>
                <a:ea typeface="微软雅黑" pitchFamily="34" charset="-122"/>
              </a:rPr>
              <a:t>发布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4" name="矩形 60"/>
          <p:cNvSpPr/>
          <p:nvPr/>
        </p:nvSpPr>
        <p:spPr>
          <a:xfrm>
            <a:off x="5054627" y="5529402"/>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smtClean="0">
                <a:solidFill>
                  <a:srgbClr val="D74B4B"/>
                </a:solidFill>
                <a:latin typeface="Segoe UI" pitchFamily="34" charset="0"/>
                <a:ea typeface="微软雅黑" pitchFamily="34" charset="-122"/>
              </a:rPr>
              <a:t>数据联调</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5" name="矩形 60"/>
          <p:cNvSpPr/>
          <p:nvPr/>
        </p:nvSpPr>
        <p:spPr>
          <a:xfrm>
            <a:off x="8838304" y="1493004"/>
            <a:ext cx="1467068"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smtClean="0">
                <a:solidFill>
                  <a:srgbClr val="D74B4B"/>
                </a:solidFill>
                <a:latin typeface="Segoe UI" pitchFamily="34" charset="0"/>
                <a:ea typeface="微软雅黑" pitchFamily="34" charset="-122"/>
              </a:rPr>
              <a:t>直出平台</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
        <p:nvSpPr>
          <p:cNvPr id="46" name="矩形 60"/>
          <p:cNvSpPr/>
          <p:nvPr/>
        </p:nvSpPr>
        <p:spPr>
          <a:xfrm>
            <a:off x="8678003" y="5529402"/>
            <a:ext cx="1787669" cy="4770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lang="zh-CN" altLang="en-US" sz="2500" noProof="0" dirty="0" smtClean="0">
                <a:solidFill>
                  <a:srgbClr val="D74B4B"/>
                </a:solidFill>
                <a:latin typeface="Segoe UI" pitchFamily="34" charset="0"/>
                <a:ea typeface="微软雅黑" pitchFamily="34" charset="-122"/>
              </a:rPr>
              <a:t>离线包平台</a:t>
            </a:r>
            <a:endParaRPr kumimoji="0" lang="zh-CN" altLang="en-US" sz="2500" b="0" i="0" u="none" strike="noStrike" kern="1200" cap="none" spc="0" normalizeH="0" baseline="0" noProof="0" dirty="0">
              <a:ln>
                <a:noFill/>
              </a:ln>
              <a:solidFill>
                <a:srgbClr val="D74B4B"/>
              </a:solidFill>
              <a:effectLst/>
              <a:uLnTx/>
              <a:uFillTx/>
              <a:latin typeface="Segoe UI" pitchFamily="34" charset="0"/>
              <a:ea typeface="微软雅黑" pitchFamily="34" charset="-122"/>
            </a:endParaRPr>
          </a:p>
        </p:txBody>
      </p:sp>
    </p:spTree>
    <p:extLst>
      <p:ext uri="{BB962C8B-B14F-4D97-AF65-F5344CB8AC3E}">
        <p14:creationId xmlns:p14="http://schemas.microsoft.com/office/powerpoint/2010/main" val="14044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1ED5292B-6665-4993-B1D4-02740B66EE5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多快好省</a:t>
            </a:r>
          </a:p>
        </p:txBody>
      </p:sp>
      <p:pic>
        <p:nvPicPr>
          <p:cNvPr id="5122" name="Picture 2" descr="https://gss0.bdstatic.com/94o3dSag_xI4khGkpoWK1HF6hhy/baike/c0%3Dbaike80%2C5%2C5%2C80%2C26/sign=6fc4805a37fae6cd18b9a3336eda6441/eaf81a4c510fd9f92fc53404272dd42a2934a489.jpg">
            <a:extLst>
              <a:ext uri="{FF2B5EF4-FFF2-40B4-BE49-F238E27FC236}">
                <a16:creationId xmlns:a16="http://schemas.microsoft.com/office/drawing/2014/main" xmlns="" id="{7EAF3045-DBDA-41D5-AF2F-DAF6D86A4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979" y="1268016"/>
            <a:ext cx="6039830" cy="4388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48AC180D-FC4F-4A93-A264-EB1ED1A885E8}"/>
              </a:ext>
            </a:extLst>
          </p:cNvPr>
          <p:cNvSpPr txBox="1"/>
          <p:nvPr/>
        </p:nvSpPr>
        <p:spPr>
          <a:xfrm>
            <a:off x="4094177" y="6006380"/>
            <a:ext cx="4775433" cy="380873"/>
          </a:xfrm>
          <a:prstGeom prst="rect">
            <a:avLst/>
          </a:prstGeom>
          <a:noFill/>
        </p:spPr>
        <p:txBody>
          <a:bodyPr wrap="square" rtlCol="0">
            <a:spAutoFit/>
          </a:bodyPr>
          <a:lstStyle/>
          <a:p>
            <a:pPr algn="ctr"/>
            <a:r>
              <a:rPr lang="zh-CN" altLang="en-US" sz="1875" dirty="0">
                <a:latin typeface="微软雅黑" panose="020B0503020204020204" pitchFamily="34" charset="-122"/>
                <a:ea typeface="微软雅黑" panose="020B0503020204020204" pitchFamily="34" charset="-122"/>
              </a:rPr>
              <a:t>产出多，速度快，质量好，成本低</a:t>
            </a:r>
          </a:p>
        </p:txBody>
      </p:sp>
      <p:sp>
        <p:nvSpPr>
          <p:cNvPr id="6" name="矩形 60"/>
          <p:cNvSpPr/>
          <p:nvPr/>
        </p:nvSpPr>
        <p:spPr>
          <a:xfrm>
            <a:off x="628650" y="2729421"/>
            <a:ext cx="2108269" cy="861774"/>
          </a:xfrm>
          <a:prstGeom prst="rect">
            <a:avLst/>
          </a:prstGeom>
        </p:spPr>
        <p:txBody>
          <a:bodyPr wrap="none">
            <a:spAutoFit/>
          </a:bodyPr>
          <a:lstStyle/>
          <a:p>
            <a:pPr eaLnBrk="0" fontAlgn="base" hangingPunct="0">
              <a:spcBef>
                <a:spcPct val="0"/>
              </a:spcBef>
              <a:spcAft>
                <a:spcPct val="0"/>
              </a:spcAft>
              <a:defRPr/>
            </a:pPr>
            <a:r>
              <a:rPr lang="zh-CN" altLang="en-US" sz="2500" dirty="0">
                <a:solidFill>
                  <a:srgbClr val="D74B4B"/>
                </a:solidFill>
                <a:latin typeface="Segoe UI" pitchFamily="34" charset="0"/>
                <a:ea typeface="微软雅黑" pitchFamily="34" charset="-122"/>
              </a:rPr>
              <a:t>提高开发效率</a:t>
            </a:r>
            <a:endParaRPr lang="en-US" altLang="zh-CN" sz="2500" dirty="0">
              <a:solidFill>
                <a:srgbClr val="D74B4B"/>
              </a:solidFill>
              <a:latin typeface="Segoe UI" pitchFamily="34" charset="0"/>
              <a:ea typeface="微软雅黑" pitchFamily="34" charset="-122"/>
            </a:endParaRPr>
          </a:p>
          <a:p>
            <a:pPr eaLnBrk="0" fontAlgn="base" hangingPunct="0">
              <a:spcBef>
                <a:spcPct val="0"/>
              </a:spcBef>
              <a:spcAft>
                <a:spcPct val="0"/>
              </a:spcAft>
              <a:defRPr/>
            </a:pPr>
            <a:r>
              <a:rPr lang="zh-CN" altLang="en-US" sz="2500" dirty="0">
                <a:solidFill>
                  <a:srgbClr val="D74B4B"/>
                </a:solidFill>
                <a:latin typeface="Segoe UI" pitchFamily="34" charset="0"/>
                <a:ea typeface="微软雅黑" pitchFamily="34" charset="-122"/>
              </a:rPr>
              <a:t>提升页面性能</a:t>
            </a:r>
          </a:p>
        </p:txBody>
      </p:sp>
    </p:spTree>
    <p:extLst>
      <p:ext uri="{BB962C8B-B14F-4D97-AF65-F5344CB8AC3E}">
        <p14:creationId xmlns:p14="http://schemas.microsoft.com/office/powerpoint/2010/main" val="269868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51707-FE6E-4765-951B-97E851F42656}"/>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标准背后</a:t>
            </a:r>
          </a:p>
        </p:txBody>
      </p:sp>
      <p:sp>
        <p:nvSpPr>
          <p:cNvPr id="3" name="Text Placeholder 2">
            <a:extLst>
              <a:ext uri="{FF2B5EF4-FFF2-40B4-BE49-F238E27FC236}">
                <a16:creationId xmlns:a16="http://schemas.microsoft.com/office/drawing/2014/main" xmlns="" id="{F7C2348D-5E7B-4F58-890E-B1043ACA1AC9}"/>
              </a:ext>
            </a:extLst>
          </p:cNvPr>
          <p:cNvSpPr>
            <a:spLocks noGrp="1"/>
          </p:cNvSpPr>
          <p:nvPr>
            <p:ph type="body" idx="1"/>
          </p:nvPr>
        </p:nvSpPr>
        <p:spPr/>
        <p:txBody>
          <a:bodyPr>
            <a:normAutofit/>
          </a:bodyPr>
          <a:lstStyle/>
          <a:p>
            <a:r>
              <a:rPr lang="zh-CN" altLang="en-US" sz="3000" dirty="0" smtClean="0">
                <a:latin typeface="微软雅黑" panose="020B0503020204020204" pitchFamily="34" charset="-122"/>
                <a:ea typeface="微软雅黑" panose="020B0503020204020204" pitchFamily="34" charset="-122"/>
              </a:rPr>
              <a:t>是制度与体系</a:t>
            </a:r>
            <a:r>
              <a:rPr lang="zh-CN" altLang="en-US" sz="3000" dirty="0">
                <a:latin typeface="微软雅黑" panose="020B0503020204020204" pitchFamily="34" charset="-122"/>
                <a:ea typeface="微软雅黑" panose="020B0503020204020204" pitchFamily="34" charset="-122"/>
              </a:rPr>
              <a:t>的保障</a:t>
            </a:r>
          </a:p>
        </p:txBody>
      </p:sp>
    </p:spTree>
    <p:extLst>
      <p:ext uri="{BB962C8B-B14F-4D97-AF65-F5344CB8AC3E}">
        <p14:creationId xmlns:p14="http://schemas.microsoft.com/office/powerpoint/2010/main" val="2411277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C540E-DB8E-49C0-BD52-4B6C62FE3B04}"/>
              </a:ext>
            </a:extLst>
          </p:cNvPr>
          <p:cNvSpPr>
            <a:spLocks noGrp="1"/>
          </p:cNvSpPr>
          <p:nvPr>
            <p:ph type="title"/>
          </p:nvPr>
        </p:nvSpPr>
        <p:spPr>
          <a:xfrm>
            <a:off x="628650" y="273844"/>
            <a:ext cx="7886700" cy="531500"/>
          </a:xfrm>
        </p:spPr>
        <p:txBody>
          <a:bodyPr>
            <a:normAutofit fontScale="90000"/>
          </a:bodyPr>
          <a:lstStyle/>
          <a:p>
            <a:pPr>
              <a:lnSpc>
                <a:spcPct val="100000"/>
              </a:lnSpc>
            </a:pPr>
            <a:r>
              <a:rPr lang="zh-CN" altLang="en-US" dirty="0" smtClean="0">
                <a:latin typeface="微软雅黑" panose="020B0503020204020204" pitchFamily="34" charset="-122"/>
                <a:ea typeface="微软雅黑" panose="020B0503020204020204" pitchFamily="34" charset="-122"/>
              </a:rPr>
              <a:t>制度是什么</a:t>
            </a:r>
            <a:endParaRPr lang="zh-CN" altLang="en-US"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xmlns="" id="{66E46628-8296-4697-854D-73484968BBA9}"/>
              </a:ext>
            </a:extLst>
          </p:cNvPr>
          <p:cNvSpPr>
            <a:spLocks noGrp="1"/>
          </p:cNvSpPr>
          <p:nvPr>
            <p:ph idx="1"/>
          </p:nvPr>
        </p:nvSpPr>
        <p:spPr>
          <a:xfrm>
            <a:off x="628649" y="1107347"/>
            <a:ext cx="10715211" cy="3525376"/>
          </a:xfrm>
        </p:spPr>
        <p:txBody>
          <a:bodyPr>
            <a:normAutofit/>
          </a:bodyPr>
          <a:lstStyle/>
          <a:p>
            <a:pPr marL="0" indent="0">
              <a:buNone/>
            </a:pPr>
            <a:r>
              <a:rPr lang="zh-CN" altLang="en-US" sz="2500" dirty="0">
                <a:latin typeface="微软雅黑" charset="0"/>
                <a:ea typeface="微软雅黑" charset="0"/>
              </a:rPr>
              <a:t>百度百科</a:t>
            </a:r>
            <a:r>
              <a:rPr lang="zh-CN" altLang="en-US" sz="2500" dirty="0" smtClean="0">
                <a:latin typeface="微软雅黑" charset="0"/>
                <a:ea typeface="微软雅黑" charset="0"/>
              </a:rPr>
              <a:t>：在一定历史、政治情况下形成的，要求大家共同遵守的办事规程或行动准则。</a:t>
            </a:r>
            <a:endParaRPr lang="en-US" altLang="zh-CN" sz="2500" dirty="0" smtClean="0">
              <a:latin typeface="微软雅黑" charset="0"/>
              <a:ea typeface="微软雅黑" charset="0"/>
            </a:endParaRPr>
          </a:p>
          <a:p>
            <a:pPr marL="0" indent="0">
              <a:buNone/>
            </a:pPr>
            <a:endParaRPr lang="zh-CN" altLang="en-US" sz="2500" dirty="0">
              <a:latin typeface="微软雅黑" charset="0"/>
              <a:ea typeface="微软雅黑" charset="0"/>
            </a:endParaRPr>
          </a:p>
          <a:p>
            <a:pPr marL="0" indent="0">
              <a:buNone/>
            </a:pPr>
            <a:r>
              <a:rPr lang="zh-CN" altLang="en-US" sz="2500" dirty="0">
                <a:latin typeface="微软雅黑" charset="0"/>
                <a:ea typeface="微软雅黑" charset="0"/>
              </a:rPr>
              <a:t>我的理解</a:t>
            </a:r>
            <a:r>
              <a:rPr lang="zh-CN" altLang="en-US" sz="2500" dirty="0" smtClean="0">
                <a:latin typeface="微软雅黑" charset="0"/>
                <a:ea typeface="微软雅黑" charset="0"/>
              </a:rPr>
              <a:t>：最佳流程实践提炼出来的一套行动准则</a:t>
            </a:r>
            <a:endParaRPr lang="zh-CN" altLang="en-US" sz="2500" dirty="0">
              <a:latin typeface="微软雅黑" charset="0"/>
              <a:ea typeface="微软雅黑" charset="0"/>
            </a:endParaRPr>
          </a:p>
        </p:txBody>
      </p:sp>
    </p:spTree>
    <p:extLst>
      <p:ext uri="{BB962C8B-B14F-4D97-AF65-F5344CB8AC3E}">
        <p14:creationId xmlns:p14="http://schemas.microsoft.com/office/powerpoint/2010/main" val="700082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7104</TotalTime>
  <Words>6098</Words>
  <Application>Microsoft Macintosh PowerPoint</Application>
  <PresentationFormat>Widescreen</PresentationFormat>
  <Paragraphs>722</Paragraphs>
  <Slides>63</Slides>
  <Notes>61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Calibri</vt:lpstr>
      <vt:lpstr>DengXian</vt:lpstr>
      <vt:lpstr>Mangal</vt:lpstr>
      <vt:lpstr>Microsoft YaHei</vt:lpstr>
      <vt:lpstr>Segoe UI</vt:lpstr>
      <vt:lpstr>微软雅黑</vt:lpstr>
      <vt:lpstr>等线</vt:lpstr>
      <vt:lpstr>等线 Light</vt:lpstr>
      <vt:lpstr>Arial</vt:lpstr>
      <vt:lpstr>Office Theme</vt:lpstr>
      <vt:lpstr>如何构建后现代前端工程化开发体系</vt:lpstr>
      <vt:lpstr>自我介绍</vt:lpstr>
      <vt:lpstr>收获到什么</vt:lpstr>
      <vt:lpstr>你的第一个网站是怎么搭建的呢？</vt:lpstr>
      <vt:lpstr>小团队开发窘境</vt:lpstr>
      <vt:lpstr>我们关注什么</vt:lpstr>
      <vt:lpstr>多快好省</vt:lpstr>
      <vt:lpstr>标准背后</vt:lpstr>
      <vt:lpstr>制度是什么</vt:lpstr>
      <vt:lpstr>记一件真人真事</vt:lpstr>
      <vt:lpstr>记一件真人真事</vt:lpstr>
      <vt:lpstr>记一件真人真事</vt:lpstr>
      <vt:lpstr>记一件真人真事</vt:lpstr>
      <vt:lpstr>体系是什么</vt:lpstr>
      <vt:lpstr>PowerPoint Presentation</vt:lpstr>
      <vt:lpstr>前端开发体系及其系统构成</vt:lpstr>
      <vt:lpstr>小团队如何搭建开发体系</vt:lpstr>
      <vt:lpstr>开发环境</vt:lpstr>
      <vt:lpstr>技术选型</vt:lpstr>
      <vt:lpstr>脚手架与命令行</vt:lpstr>
      <vt:lpstr>统一脚手架与命令行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开发环境与生产环境衔接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生产环境</vt:lpstr>
      <vt:lpstr>PowerPoint Presentation</vt:lpstr>
      <vt:lpstr>PowerPoint Presentation</vt:lpstr>
      <vt:lpstr>PowerPoint Presentation</vt:lpstr>
      <vt:lpstr>PowerPoint Presentation</vt:lpstr>
      <vt:lpstr>小结</vt:lpstr>
      <vt:lpstr>前端开发体系及其系统构成</vt:lpstr>
      <vt:lpstr>PowerPoint Presentation</vt:lpstr>
      <vt:lpstr>PowerPoint Presentation</vt:lpstr>
      <vt:lpstr>PowerPoint Presentation</vt:lpstr>
      <vt:lpstr>AlloyTeam已经有的开发系统</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T107006</dc:creator>
  <cp:lastModifiedBy>李成熙</cp:lastModifiedBy>
  <cp:revision>446</cp:revision>
  <dcterms:created xsi:type="dcterms:W3CDTF">2017-09-05T01:24:27Z</dcterms:created>
  <dcterms:modified xsi:type="dcterms:W3CDTF">2017-10-29T00:42:14Z</dcterms:modified>
</cp:coreProperties>
</file>